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5" r:id="rId2"/>
  </p:sldMasterIdLst>
  <p:notesMasterIdLst>
    <p:notesMasterId r:id="rId30"/>
  </p:notesMasterIdLst>
  <p:sldIdLst>
    <p:sldId id="272" r:id="rId3"/>
    <p:sldId id="256" r:id="rId4"/>
    <p:sldId id="274" r:id="rId5"/>
    <p:sldId id="275" r:id="rId6"/>
    <p:sldId id="276" r:id="rId7"/>
    <p:sldId id="277" r:id="rId8"/>
    <p:sldId id="281" r:id="rId9"/>
    <p:sldId id="282" r:id="rId10"/>
    <p:sldId id="293" r:id="rId11"/>
    <p:sldId id="291" r:id="rId12"/>
    <p:sldId id="292" r:id="rId13"/>
    <p:sldId id="283" r:id="rId14"/>
    <p:sldId id="284" r:id="rId15"/>
    <p:sldId id="294" r:id="rId16"/>
    <p:sldId id="286" r:id="rId17"/>
    <p:sldId id="285" r:id="rId18"/>
    <p:sldId id="295" r:id="rId19"/>
    <p:sldId id="279" r:id="rId20"/>
    <p:sldId id="287" r:id="rId21"/>
    <p:sldId id="288" r:id="rId22"/>
    <p:sldId id="289" r:id="rId23"/>
    <p:sldId id="296" r:id="rId24"/>
    <p:sldId id="297" r:id="rId25"/>
    <p:sldId id="298" r:id="rId26"/>
    <p:sldId id="299" r:id="rId27"/>
    <p:sldId id="280"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59" d="100"/>
          <a:sy n="59" d="100"/>
        </p:scale>
        <p:origin x="10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EA6CE-DD89-40BB-888F-540D1639E899}"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C17C4-925D-456C-AAC5-EEF728ADDA08}" type="slidenum">
              <a:rPr lang="en-US" smtClean="0"/>
              <a:t>‹#›</a:t>
            </a:fld>
            <a:endParaRPr lang="en-US"/>
          </a:p>
        </p:txBody>
      </p:sp>
    </p:spTree>
    <p:extLst>
      <p:ext uri="{BB962C8B-B14F-4D97-AF65-F5344CB8AC3E}">
        <p14:creationId xmlns:p14="http://schemas.microsoft.com/office/powerpoint/2010/main" val="4094967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0C17C4-925D-456C-AAC5-EEF728ADDA08}" type="slidenum">
              <a:rPr lang="en-US" smtClean="0"/>
              <a:t>15</a:t>
            </a:fld>
            <a:endParaRPr lang="en-US"/>
          </a:p>
        </p:txBody>
      </p:sp>
    </p:spTree>
    <p:extLst>
      <p:ext uri="{BB962C8B-B14F-4D97-AF65-F5344CB8AC3E}">
        <p14:creationId xmlns:p14="http://schemas.microsoft.com/office/powerpoint/2010/main" val="101183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099D-00A7-78F1-B6F6-07A92C4086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FD3B73-2D9E-F3CF-8FEA-739A5CEAD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6EADE2-00A5-9BC3-57A4-A2BA340F5D2D}"/>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B030BB52-133A-9179-20BC-763659434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F4A72-1258-B45C-88DE-CF41D1F15FC7}"/>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066629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AE2D-5894-C033-B3EA-4C081A9286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ACDFD7-B454-A792-1335-D133CC411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50231-667C-7553-695B-968DD6DEC48C}"/>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4EDF5BE8-7346-A74C-4E3A-7A3154BF5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E32CB-D50E-F795-4C8D-E70D5F88D045}"/>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06800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E0930-E991-D8BF-C51A-3AA5084A2C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61A663-91F5-BFE7-C397-B6AF735EA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D91DE-4EDD-1559-CFEC-D70DB55A4366}"/>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165F46A8-6C12-28AA-611F-DF8F836F5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CFCE-FF21-DA4E-2CB8-0FEF8A3F237F}"/>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3257496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3EA9-BBF4-5AF0-43ED-CAA14472F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7B683D-7814-1E6F-80A2-8154471380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0E3293-5C13-D15C-6261-776F30080586}"/>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844850A4-FEA6-0485-AA04-6967B4EEF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56E3-A360-3692-1258-44562B2258DD}"/>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3951906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565D-FCB0-5F86-7444-9AB680BD83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D82E80-A936-1B70-2379-6B7CB53C9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7051AF-288F-1109-7676-D0965FF973B0}"/>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896C3A7C-54DB-694B-A6A2-7D5D24D32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698B4-8F8B-69C4-D82E-CECDC7EFCACE}"/>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3060266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DCCB-8833-D9E8-E068-CA378D5EF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51946F-7BBA-F186-6B7D-A73B77943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1C9743-70C3-CEFC-6808-FB4481451144}"/>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857FEEC6-1F06-25AA-9453-ACB1C5B8F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A11B8-693F-F064-99F1-3D95789EEE5B}"/>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849237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BFE3-2B2A-6D1C-8915-96E47FC52E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ABDA59-F3F4-B515-C4F3-818A7005A3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6B80EC-F039-0E1F-0955-61EECA617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BB5EF7-C8DD-5A26-F973-FB214560ED1F}"/>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7B428C24-8C74-EC12-1F58-29B02D8F2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CE4DF-AAD1-08DC-2D1B-9DAEB2E53588}"/>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029230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2BF7-3DBA-1ED0-D852-8746E81416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23897-8CE5-080E-3BFE-66140EA1E3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50FDB7-B1AF-BEEA-9D92-B172A17AD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641C69-4715-E7AE-470C-46FE337E07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E72103-B911-1CC1-C436-4C01B851B2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FC41CA-60E1-3675-8DFD-8679AEBF6DDE}"/>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8" name="Footer Placeholder 7">
            <a:extLst>
              <a:ext uri="{FF2B5EF4-FFF2-40B4-BE49-F238E27FC236}">
                <a16:creationId xmlns:a16="http://schemas.microsoft.com/office/drawing/2014/main" id="{FF1C5A87-3176-88CD-BEF4-A3D608E824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8CDD1-A610-CE77-41A0-BB6424872BBA}"/>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501306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5AED-610C-DF26-3EC9-2D2F01E60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A2AF60-A69D-8DB7-828A-F85A41FA1C60}"/>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4" name="Footer Placeholder 3">
            <a:extLst>
              <a:ext uri="{FF2B5EF4-FFF2-40B4-BE49-F238E27FC236}">
                <a16:creationId xmlns:a16="http://schemas.microsoft.com/office/drawing/2014/main" id="{1293A775-005C-32A8-10BC-B2A6450B38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32825-97C7-A5FD-7B3C-3DFA7540D3A1}"/>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951468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CC70D-9D06-E494-34A1-F1DAC2448BDE}"/>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3" name="Footer Placeholder 2">
            <a:extLst>
              <a:ext uri="{FF2B5EF4-FFF2-40B4-BE49-F238E27FC236}">
                <a16:creationId xmlns:a16="http://schemas.microsoft.com/office/drawing/2014/main" id="{044B2AE6-0245-AD7C-F7C9-DA94F8B048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0BA51-B1F0-E4A5-FC39-5612257E63BA}"/>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3221554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3191-BEA8-8AB5-E366-28DCC0327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3334C9-753B-A4B1-6DB3-6D7255D6C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9A6897-B628-784A-0763-BD256326D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F27BDC-2051-2236-1729-3634A4B63F17}"/>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8D512892-966D-119E-5E2C-AACBD2EEB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945BB-E934-A335-6C19-772107186389}"/>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2879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F3BE-9A31-4109-AAB4-956625786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E6FF2-A76A-A6EC-8456-D7E37206B6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006E2-AD3F-EF51-2461-57DACD5EDC89}"/>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7D0BDB5E-285A-7445-50C8-67B947DE8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79442-297E-EDFA-D1E3-6DBA869B7551}"/>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121096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CDA4-1EF2-84B6-DD37-3EF57C86D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0A0A13-C169-79E2-BC25-D046B7D8AA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ECBC5E-9C16-0A17-866B-5B5B90C7B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23F21-B129-63A7-45B2-6352E7EC89E1}"/>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6B4D5027-2CF3-6576-74F5-80C8093FC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732F24-E96D-3972-B508-E0335736B960}"/>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961189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AFE9B-FF22-3FF5-B466-065AC55071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480B65-1299-65BC-502C-06DB93371A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C4F8D-DDB2-7680-D8AF-DB543E82E84D}"/>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D972F6C0-1570-211B-5A5C-71008A76C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61156-D159-6BC0-56C5-721CE495B868}"/>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775750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61E94-BCD3-B51E-C8C6-653A09FFAA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F2F27A-0E1A-81BE-EB79-8EB4F18E49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88ECA-511A-4D1E-79BA-A981A7A817AE}"/>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46C891FC-8343-E1C8-F35B-B5AFBA7F8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12368-F79C-055E-3997-537FA46F082C}"/>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61097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55FD-537B-D77C-14E4-6A7CD379C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2B32A-305D-6802-E1AB-6EA7982747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4C7D2-2195-6C47-CAB9-AB6274EA7BAB}"/>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70FFE6C1-2767-C36D-9631-E49F4F03E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51F0A-4EE7-979C-B8BB-FADAD917A4D6}"/>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37084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55A9-B90F-C27C-C539-CC02F8F783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F37B5-A5EB-9499-D696-6317B31C19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A2EF-546E-6AEA-29B3-C0F776CD6F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6A505C-5FB7-998D-5B22-D74CE9D6F419}"/>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FBF3A944-A921-A1A4-FBC3-15E189E4D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F26C3-F73D-8F81-974B-552AC7FB98AF}"/>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23927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984E-CB98-FC5F-2D2E-6212057346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F61A9-46BD-2B4E-5B62-3C1D18FE1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360A82-59F4-DF68-E550-6CC307FEB0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E6FEB3-F826-C880-A7D5-1ABD50390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84AC5-07A7-5148-82D9-223E0DBD1C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05667-676F-F2FA-5058-48B6932C4574}"/>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8" name="Footer Placeholder 7">
            <a:extLst>
              <a:ext uri="{FF2B5EF4-FFF2-40B4-BE49-F238E27FC236}">
                <a16:creationId xmlns:a16="http://schemas.microsoft.com/office/drawing/2014/main" id="{1A43D826-A94F-2ACC-A222-2CBABBDC3F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3494EC-8866-0C04-1FCD-0BD983015015}"/>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14721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E773-0664-7A1B-0684-06DE3CDBE4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7417B-3130-32CC-AB41-17461D4B23BF}"/>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4" name="Footer Placeholder 3">
            <a:extLst>
              <a:ext uri="{FF2B5EF4-FFF2-40B4-BE49-F238E27FC236}">
                <a16:creationId xmlns:a16="http://schemas.microsoft.com/office/drawing/2014/main" id="{78FF52B5-E17D-60DF-062F-1E15101B5F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14141F-2D5F-D0DA-CD53-A4A1A3754A52}"/>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52279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3CF17-DD41-5AEB-5030-1BC3CD68FBBF}"/>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3" name="Footer Placeholder 2">
            <a:extLst>
              <a:ext uri="{FF2B5EF4-FFF2-40B4-BE49-F238E27FC236}">
                <a16:creationId xmlns:a16="http://schemas.microsoft.com/office/drawing/2014/main" id="{535A62E9-3B6D-9BAF-76F8-97AC104B50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8CCF26-0F24-4EEE-1FD4-85DEE767D06C}"/>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167493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8FA1-D083-5C66-FA48-5AFC99E3F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B2A94-990D-212A-E3DF-10AA8B9494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93F128-C692-3BFC-4934-CAECDFC37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790FF-E864-38F3-6BB9-C6452BA06DE6}"/>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216E15B8-043A-01C2-BEF5-C9A0FEB35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044B2-E603-C495-CD59-34E5D35F6C4E}"/>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326558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FDC9-DF23-174C-0473-8DDE31E8F6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60836E-D8F7-D80D-0DA7-C25C97750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B8CBED-1C72-49DD-710A-A2C04C77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A6B01-A84E-71E7-6808-5AE532616B2E}"/>
              </a:ext>
            </a:extLst>
          </p:cNvPr>
          <p:cNvSpPr>
            <a:spLocks noGrp="1"/>
          </p:cNvSpPr>
          <p:nvPr>
            <p:ph type="dt" sz="half" idx="10"/>
          </p:nvPr>
        </p:nvSpPr>
        <p:spPr/>
        <p:txBody>
          <a:bodyPr/>
          <a:lstStyle/>
          <a:p>
            <a:fld id="{64F3BBA6-DF4E-404B-BD94-D81C2C76AC53}" type="datetimeFigureOut">
              <a:rPr lang="en-US" smtClean="0"/>
              <a:t>5/7/2024</a:t>
            </a:fld>
            <a:endParaRPr lang="en-US"/>
          </a:p>
        </p:txBody>
      </p:sp>
      <p:sp>
        <p:nvSpPr>
          <p:cNvPr id="6" name="Footer Placeholder 5">
            <a:extLst>
              <a:ext uri="{FF2B5EF4-FFF2-40B4-BE49-F238E27FC236}">
                <a16:creationId xmlns:a16="http://schemas.microsoft.com/office/drawing/2014/main" id="{785A3FCE-AE02-6D51-3B91-3DA23B671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64C56-F7A9-2BB3-471E-6D493FF40ECE}"/>
              </a:ext>
            </a:extLst>
          </p:cNvPr>
          <p:cNvSpPr>
            <a:spLocks noGrp="1"/>
          </p:cNvSpPr>
          <p:nvPr>
            <p:ph type="sldNum" sz="quarter" idx="12"/>
          </p:nvPr>
        </p:nvSpPr>
        <p:spPr/>
        <p:txBody>
          <a:bodyPr/>
          <a:lstStyle/>
          <a:p>
            <a:fld id="{273784F2-39A3-4CB0-9AC1-28761430F878}" type="slidenum">
              <a:rPr lang="en-US" smtClean="0"/>
              <a:t>‹#›</a:t>
            </a:fld>
            <a:endParaRPr lang="en-US"/>
          </a:p>
        </p:txBody>
      </p:sp>
    </p:spTree>
    <p:extLst>
      <p:ext uri="{BB962C8B-B14F-4D97-AF65-F5344CB8AC3E}">
        <p14:creationId xmlns:p14="http://schemas.microsoft.com/office/powerpoint/2010/main" val="210222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6EF393-7C36-EEDD-7FB4-280C6EDC3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7B1B95-7A03-E8F9-117E-AA07FEFA9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10D1C-B116-F42C-4D5A-BA21F94581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0A616865-0A25-6355-943B-F6B657AA4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5C3CD1-E0FB-49FC-BF6A-4E4B066C5F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784F2-39A3-4CB0-9AC1-28761430F878}" type="slidenum">
              <a:rPr lang="en-US" smtClean="0"/>
              <a:t>‹#›</a:t>
            </a:fld>
            <a:endParaRPr lang="en-US"/>
          </a:p>
        </p:txBody>
      </p:sp>
    </p:spTree>
    <p:extLst>
      <p:ext uri="{BB962C8B-B14F-4D97-AF65-F5344CB8AC3E}">
        <p14:creationId xmlns:p14="http://schemas.microsoft.com/office/powerpoint/2010/main" val="5550307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BB281B-53EB-AE15-487D-8FE79E84B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5F412A-2E89-8E54-79B9-805588AA1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5B14A8-FB2E-8833-C9B6-02D8C4DCEA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3BBA6-DF4E-404B-BD94-D81C2C76AC53}" type="datetimeFigureOut">
              <a:rPr lang="en-US" smtClean="0"/>
              <a:t>5/7/2024</a:t>
            </a:fld>
            <a:endParaRPr lang="en-US"/>
          </a:p>
        </p:txBody>
      </p:sp>
      <p:sp>
        <p:nvSpPr>
          <p:cNvPr id="5" name="Footer Placeholder 4">
            <a:extLst>
              <a:ext uri="{FF2B5EF4-FFF2-40B4-BE49-F238E27FC236}">
                <a16:creationId xmlns:a16="http://schemas.microsoft.com/office/drawing/2014/main" id="{400819E4-5072-BF12-AE30-EE9B4E9C7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EAA46D-A32C-6499-BFAE-EBF05FB0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784F2-39A3-4CB0-9AC1-28761430F878}" type="slidenum">
              <a:rPr lang="en-US" smtClean="0"/>
              <a:t>‹#›</a:t>
            </a:fld>
            <a:endParaRPr lang="en-US"/>
          </a:p>
        </p:txBody>
      </p:sp>
    </p:spTree>
    <p:extLst>
      <p:ext uri="{BB962C8B-B14F-4D97-AF65-F5344CB8AC3E}">
        <p14:creationId xmlns:p14="http://schemas.microsoft.com/office/powerpoint/2010/main" val="239500672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76436F-5B4F-8173-83A2-F520299ACDFA}"/>
              </a:ext>
            </a:extLst>
          </p:cNvPr>
          <p:cNvSpPr>
            <a:spLocks noGrp="1"/>
          </p:cNvSpPr>
          <p:nvPr>
            <p:ph type="title"/>
          </p:nvPr>
        </p:nvSpPr>
        <p:spPr>
          <a:xfrm>
            <a:off x="1688362" y="451486"/>
            <a:ext cx="8502118" cy="1519554"/>
          </a:xfrm>
        </p:spPr>
        <p:txBody>
          <a:bodyPr>
            <a:normAutofit fontScale="90000"/>
          </a:bodyPr>
          <a:lstStyle/>
          <a:p>
            <a:pPr algn="ctr"/>
            <a:r>
              <a:rPr lang="en-US" sz="2160" b="1" dirty="0">
                <a:latin typeface="Lucida Bright" pitchFamily="18" charset="0"/>
              </a:rPr>
              <a:t>INFORMATICS &amp; COMPUTATIONAL SCIENCES </a:t>
            </a:r>
            <a:r>
              <a:rPr lang="en-US" sz="2400" b="1" dirty="0">
                <a:latin typeface="Lucida Bright" pitchFamily="18" charset="0"/>
              </a:rPr>
              <a:t>PROGRAMME</a:t>
            </a:r>
            <a:br>
              <a:rPr lang="en-US" sz="2160" b="1" dirty="0">
                <a:latin typeface="Lucida Bright" pitchFamily="18" charset="0"/>
              </a:rPr>
            </a:br>
            <a:r>
              <a:rPr lang="en-US" sz="1920" b="1" dirty="0">
                <a:latin typeface="Lucida Bright" pitchFamily="18" charset="0"/>
              </a:rPr>
              <a:t>VIGYAN BHAWAN BLOCK-A</a:t>
            </a:r>
            <a:br>
              <a:rPr lang="en-US" sz="1920" b="1" dirty="0">
                <a:latin typeface="Lucida Bright" pitchFamily="18" charset="0"/>
              </a:rPr>
            </a:br>
            <a:br>
              <a:rPr lang="en-US" sz="1920" b="1" dirty="0">
                <a:latin typeface="Lucida Bright" pitchFamily="18" charset="0"/>
              </a:rPr>
            </a:br>
            <a:r>
              <a:rPr lang="en-US" sz="1920" b="1" dirty="0">
                <a:latin typeface="Lucida Bright" pitchFamily="18" charset="0"/>
              </a:rPr>
              <a:t>UNIVERSITY COLLEGE OF SCIENCE</a:t>
            </a:r>
            <a:br>
              <a:rPr lang="en-US" sz="1920" b="1" dirty="0">
                <a:latin typeface="Lucida Bright" pitchFamily="18" charset="0"/>
              </a:rPr>
            </a:br>
            <a:r>
              <a:rPr lang="en-US" sz="1920" b="1" dirty="0">
                <a:latin typeface="Lucida Bright" pitchFamily="18" charset="0"/>
              </a:rPr>
              <a:t>MOHANLAL SUKHADIA UNIVERSITY,</a:t>
            </a:r>
            <a:br>
              <a:rPr lang="en-US" sz="1920" b="1" dirty="0">
                <a:latin typeface="Lucida Bright" pitchFamily="18" charset="0"/>
              </a:rPr>
            </a:br>
            <a:r>
              <a:rPr lang="en-US" sz="1920" b="1" dirty="0">
                <a:latin typeface="Lucida Bright" pitchFamily="18" charset="0"/>
              </a:rPr>
              <a:t>UDAIPUR</a:t>
            </a:r>
            <a:br>
              <a:rPr lang="en-US" sz="1920" b="1" dirty="0">
                <a:latin typeface="Lucida Bright" pitchFamily="18" charset="0"/>
              </a:rPr>
            </a:br>
            <a:br>
              <a:rPr lang="en-US" sz="1920" b="1" dirty="0">
                <a:latin typeface="Lucida Bright" pitchFamily="18" charset="0"/>
              </a:rPr>
            </a:br>
            <a:r>
              <a:rPr lang="en-US" sz="1920" b="1" dirty="0">
                <a:latin typeface="Lucida Bright" pitchFamily="18" charset="0"/>
              </a:rPr>
              <a:t>BACHELOR OF COMPUTER APPLICATION</a:t>
            </a:r>
            <a:br>
              <a:rPr lang="en-US" sz="1920" b="1" dirty="0">
                <a:latin typeface="Lucida Bright" pitchFamily="18" charset="0"/>
              </a:rPr>
            </a:br>
            <a:r>
              <a:rPr lang="en-US" sz="1680" b="1" dirty="0">
                <a:latin typeface="Lucida Bright" pitchFamily="18" charset="0"/>
              </a:rPr>
              <a:t>(A Choice Based Credit System)</a:t>
            </a:r>
            <a:endParaRPr lang="en-IN" sz="1680" b="1" dirty="0">
              <a:latin typeface="Lucida Bright" pitchFamily="18" charset="0"/>
            </a:endParaRPr>
          </a:p>
        </p:txBody>
      </p:sp>
      <p:sp>
        <p:nvSpPr>
          <p:cNvPr id="12" name="Content Placeholder 2">
            <a:extLst>
              <a:ext uri="{FF2B5EF4-FFF2-40B4-BE49-F238E27FC236}">
                <a16:creationId xmlns:a16="http://schemas.microsoft.com/office/drawing/2014/main" id="{89FD79D3-57BD-9B66-3D25-6022A1B1E70D}"/>
              </a:ext>
            </a:extLst>
          </p:cNvPr>
          <p:cNvSpPr>
            <a:spLocks noGrp="1"/>
          </p:cNvSpPr>
          <p:nvPr>
            <p:ph idx="1"/>
          </p:nvPr>
        </p:nvSpPr>
        <p:spPr>
          <a:xfrm>
            <a:off x="447040" y="2734087"/>
            <a:ext cx="11470639" cy="4099685"/>
          </a:xfrm>
        </p:spPr>
        <p:txBody>
          <a:bodyPr>
            <a:normAutofit fontScale="70000" lnSpcReduction="20000"/>
          </a:bodyPr>
          <a:lstStyle/>
          <a:p>
            <a:pPr marL="0" indent="0">
              <a:buNone/>
            </a:pPr>
            <a:endParaRPr lang="en-US" b="1" dirty="0"/>
          </a:p>
          <a:p>
            <a:pPr marL="0" indent="0">
              <a:buNone/>
            </a:pPr>
            <a:endParaRPr lang="en-US" b="1" u="sng" dirty="0"/>
          </a:p>
          <a:p>
            <a:pPr marL="0" indent="0">
              <a:buNone/>
            </a:pPr>
            <a:endParaRPr lang="en-US" b="1" dirty="0"/>
          </a:p>
          <a:p>
            <a:pPr marL="0" indent="0">
              <a:buNone/>
            </a:pPr>
            <a:r>
              <a:rPr lang="en-US" b="1" dirty="0">
                <a:latin typeface="Lucida Bright" pitchFamily="18" charset="0"/>
              </a:rPr>
              <a:t>                   	    	                         </a:t>
            </a:r>
            <a:r>
              <a:rPr lang="en-US" sz="2040" b="1" dirty="0">
                <a:latin typeface="Lucida Bright" pitchFamily="18" charset="0"/>
              </a:rPr>
              <a:t>BCA V Sem</a:t>
            </a:r>
          </a:p>
          <a:p>
            <a:pPr marL="0" indent="0">
              <a:buNone/>
            </a:pPr>
            <a:r>
              <a:rPr lang="en-US" sz="2040" b="1" dirty="0">
                <a:latin typeface="Lucida Bright" pitchFamily="18" charset="0"/>
              </a:rPr>
              <a:t>			                                        2023-24</a:t>
            </a:r>
          </a:p>
          <a:p>
            <a:pPr marL="0" indent="0">
              <a:buNone/>
            </a:pPr>
            <a:r>
              <a:rPr lang="en-US" sz="2040" b="1" dirty="0">
                <a:latin typeface="Lucida Bright" pitchFamily="18" charset="0"/>
              </a:rPr>
              <a:t>			                                       (Batch-C)</a:t>
            </a:r>
          </a:p>
          <a:p>
            <a:pPr marL="0" indent="0">
              <a:buNone/>
            </a:pPr>
            <a:r>
              <a:rPr lang="en-US" sz="2040" b="1" dirty="0">
                <a:latin typeface="Lucida Bright" pitchFamily="18" charset="0"/>
              </a:rPr>
              <a:t>			                                             A</a:t>
            </a:r>
          </a:p>
          <a:p>
            <a:pPr marL="0" indent="0">
              <a:buNone/>
            </a:pPr>
            <a:r>
              <a:rPr lang="en-US" sz="1320" b="1" dirty="0">
                <a:latin typeface="Lucida Bright" pitchFamily="18" charset="0"/>
              </a:rPr>
              <a:t>				                 </a:t>
            </a:r>
            <a:r>
              <a:rPr lang="en-US" sz="2040" b="1" dirty="0">
                <a:latin typeface="Lucida Bright" pitchFamily="18" charset="0"/>
              </a:rPr>
              <a:t>Minor Project Presentation</a:t>
            </a:r>
          </a:p>
          <a:p>
            <a:pPr marL="0" indent="0">
              <a:buNone/>
            </a:pPr>
            <a:r>
              <a:rPr lang="en-US" sz="1320" b="1" dirty="0">
                <a:latin typeface="Lucida Bright" pitchFamily="18" charset="0"/>
              </a:rPr>
              <a:t>			 	                                            </a:t>
            </a:r>
            <a:r>
              <a:rPr lang="en-US" sz="2040" b="1" dirty="0">
                <a:latin typeface="Lucida Bright" pitchFamily="18" charset="0"/>
              </a:rPr>
              <a:t>On</a:t>
            </a:r>
          </a:p>
          <a:p>
            <a:pPr marL="0" indent="0">
              <a:buNone/>
            </a:pPr>
            <a:r>
              <a:rPr lang="en-US" sz="1320" b="1" dirty="0">
                <a:latin typeface="Lucida Bright" pitchFamily="18" charset="0"/>
              </a:rPr>
              <a:t>		                                                                                   </a:t>
            </a:r>
            <a:r>
              <a:rPr lang="en-US" sz="1600" b="1" dirty="0">
                <a:latin typeface="Lucida Bright" pitchFamily="18" charset="0"/>
              </a:rPr>
              <a:t>  </a:t>
            </a:r>
            <a:r>
              <a:rPr lang="en-US" sz="2300" b="1" dirty="0">
                <a:latin typeface="Lucida Bright" pitchFamily="18" charset="0"/>
              </a:rPr>
              <a:t>“PRV CARS”</a:t>
            </a:r>
            <a:endParaRPr lang="en-US" sz="1920" b="1" dirty="0">
              <a:latin typeface="Lucida Bright" pitchFamily="18" charset="0"/>
            </a:endParaRPr>
          </a:p>
          <a:p>
            <a:pPr marL="0" indent="0" algn="r">
              <a:buNone/>
            </a:pPr>
            <a:r>
              <a:rPr lang="en-US" sz="2400" b="1" dirty="0">
                <a:latin typeface="Lucida Bright" pitchFamily="18" charset="0"/>
              </a:rPr>
              <a:t>				</a:t>
            </a:r>
          </a:p>
          <a:p>
            <a:pPr marL="0" indent="0">
              <a:buNone/>
            </a:pPr>
            <a:r>
              <a:rPr lang="en-US" sz="2160" b="1" dirty="0">
                <a:latin typeface="Lucida Bright" pitchFamily="18" charset="0"/>
              </a:rPr>
              <a:t>Submitted To:                                 		                 		                        Submitted By:</a:t>
            </a:r>
          </a:p>
          <a:p>
            <a:pPr marL="0" indent="0">
              <a:buNone/>
            </a:pPr>
            <a:r>
              <a:rPr lang="en-US" sz="2160" b="1" dirty="0">
                <a:latin typeface="Lucida Bright" pitchFamily="18" charset="0"/>
              </a:rPr>
              <a:t>Dr. Avinash Panwar</a:t>
            </a:r>
            <a:r>
              <a:rPr lang="en-US" b="1" dirty="0"/>
              <a:t>					    		</a:t>
            </a:r>
            <a:r>
              <a:rPr lang="en-US" sz="2100" b="1" dirty="0">
                <a:latin typeface="Lucida Bright" pitchFamily="18" charset="0"/>
              </a:rPr>
              <a:t>        VISHNU NAIR</a:t>
            </a:r>
          </a:p>
        </p:txBody>
      </p:sp>
      <p:pic>
        <p:nvPicPr>
          <p:cNvPr id="13" name="Content Placeholder 3">
            <a:extLst>
              <a:ext uri="{FF2B5EF4-FFF2-40B4-BE49-F238E27FC236}">
                <a16:creationId xmlns:a16="http://schemas.microsoft.com/office/drawing/2014/main" id="{62B54EC5-9C8F-FDA8-9874-71AC8EABA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303" y="2164080"/>
            <a:ext cx="1559839" cy="1347133"/>
          </a:xfrm>
          <a:prstGeom prst="ellipse">
            <a:avLst/>
          </a:prstGeom>
          <a:ln>
            <a:noFill/>
          </a:ln>
          <a:effectLst>
            <a:softEdge rad="112500"/>
          </a:effectLst>
        </p:spPr>
      </p:pic>
    </p:spTree>
    <p:extLst>
      <p:ext uri="{BB962C8B-B14F-4D97-AF65-F5344CB8AC3E}">
        <p14:creationId xmlns:p14="http://schemas.microsoft.com/office/powerpoint/2010/main" val="3551946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639097" y="5653547"/>
            <a:ext cx="11012129" cy="1170039"/>
          </a:xfrm>
        </p:spPr>
        <p:txBody>
          <a:bodyPr>
            <a:normAutofit/>
          </a:bodyPr>
          <a:lstStyle/>
          <a:p>
            <a:pPr>
              <a:buClr>
                <a:schemeClr val="bg1"/>
              </a:buClr>
            </a:pPr>
            <a:r>
              <a:rPr lang="en-US" dirty="0">
                <a:latin typeface="Times New Roman" panose="02020603050405020304" pitchFamily="18" charset="0"/>
                <a:ea typeface="Calibri" panose="020F0502020204030204" pitchFamily="34" charset="0"/>
              </a:rPr>
              <a:t>This is Used Cars By Brands Section , In this user can search cars by selecting brand</a:t>
            </a:r>
            <a:endParaRPr lang="en-US" sz="2400" cap="none" dirty="0">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0B114E9D-99F2-468A-7E82-241FA4D87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0"/>
            <a:ext cx="12192000" cy="4866968"/>
          </a:xfrm>
          <a:prstGeom prst="rect">
            <a:avLst/>
          </a:prstGeom>
        </p:spPr>
      </p:pic>
      <p:pic>
        <p:nvPicPr>
          <p:cNvPr id="4" name="Picture 3">
            <a:extLst>
              <a:ext uri="{FF2B5EF4-FFF2-40B4-BE49-F238E27FC236}">
                <a16:creationId xmlns:a16="http://schemas.microsoft.com/office/drawing/2014/main" id="{45DFDDDF-68A7-0D21-B73D-1EB21C2EF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6579"/>
            <a:ext cx="12192000" cy="4866967"/>
          </a:xfrm>
          <a:prstGeom prst="rect">
            <a:avLst/>
          </a:prstGeom>
        </p:spPr>
      </p:pic>
    </p:spTree>
    <p:extLst>
      <p:ext uri="{BB962C8B-B14F-4D97-AF65-F5344CB8AC3E}">
        <p14:creationId xmlns:p14="http://schemas.microsoft.com/office/powerpoint/2010/main" val="88209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639097" y="5653547"/>
            <a:ext cx="11012129" cy="1170039"/>
          </a:xfrm>
        </p:spPr>
        <p:txBody>
          <a:bodyPr>
            <a:normAutofit/>
          </a:bodyPr>
          <a:lstStyle/>
          <a:p>
            <a:pPr>
              <a:buClr>
                <a:schemeClr val="bg1"/>
              </a:buClr>
            </a:pPr>
            <a:r>
              <a:rPr lang="en-US" dirty="0">
                <a:latin typeface="Times New Roman" panose="02020603050405020304" pitchFamily="18" charset="0"/>
                <a:ea typeface="Calibri" panose="020F0502020204030204" pitchFamily="34" charset="0"/>
              </a:rPr>
              <a:t>This is About Us page .</a:t>
            </a:r>
            <a:endParaRPr lang="en-US" sz="2400" cap="none" dirty="0">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0B114E9D-99F2-468A-7E82-241FA4D87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0"/>
            <a:ext cx="12192000" cy="4866968"/>
          </a:xfrm>
          <a:prstGeom prst="rect">
            <a:avLst/>
          </a:prstGeom>
        </p:spPr>
      </p:pic>
      <p:pic>
        <p:nvPicPr>
          <p:cNvPr id="4" name="Picture 3">
            <a:extLst>
              <a:ext uri="{FF2B5EF4-FFF2-40B4-BE49-F238E27FC236}">
                <a16:creationId xmlns:a16="http://schemas.microsoft.com/office/drawing/2014/main" id="{9C0F47A5-FE4F-9252-3FBA-51F614D5D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7" y="661012"/>
            <a:ext cx="12154525" cy="4992534"/>
          </a:xfrm>
          <a:prstGeom prst="rect">
            <a:avLst/>
          </a:prstGeom>
        </p:spPr>
      </p:pic>
    </p:spTree>
    <p:extLst>
      <p:ext uri="{BB962C8B-B14F-4D97-AF65-F5344CB8AC3E}">
        <p14:creationId xmlns:p14="http://schemas.microsoft.com/office/powerpoint/2010/main" val="1913619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594851" y="5815777"/>
            <a:ext cx="11002297" cy="873407"/>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It’s admin panel’s login page where admin login. Admin login with username and password. </a:t>
            </a:r>
          </a:p>
        </p:txBody>
      </p:sp>
      <p:pic>
        <p:nvPicPr>
          <p:cNvPr id="4" name="Picture 3">
            <a:extLst>
              <a:ext uri="{FF2B5EF4-FFF2-40B4-BE49-F238E27FC236}">
                <a16:creationId xmlns:a16="http://schemas.microsoft.com/office/drawing/2014/main" id="{7B7145BA-DBC7-CA1E-E72B-2B645E70E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 y="786579"/>
            <a:ext cx="12173576" cy="4798973"/>
          </a:xfrm>
          <a:prstGeom prst="rect">
            <a:avLst/>
          </a:prstGeom>
        </p:spPr>
      </p:pic>
    </p:spTree>
    <p:extLst>
      <p:ext uri="{BB962C8B-B14F-4D97-AF65-F5344CB8AC3E}">
        <p14:creationId xmlns:p14="http://schemas.microsoft.com/office/powerpoint/2010/main" val="338237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0" y="6169740"/>
            <a:ext cx="12103510" cy="604686"/>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It’s admin panel’s dashboard. In this we see category, user and all advertisement.</a:t>
            </a:r>
          </a:p>
        </p:txBody>
      </p:sp>
      <p:pic>
        <p:nvPicPr>
          <p:cNvPr id="6" name="Picture 5">
            <a:extLst>
              <a:ext uri="{FF2B5EF4-FFF2-40B4-BE49-F238E27FC236}">
                <a16:creationId xmlns:a16="http://schemas.microsoft.com/office/drawing/2014/main" id="{1E69A946-DE21-37B4-BF4E-E485E7A67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3" y="786579"/>
            <a:ext cx="12148174" cy="5129479"/>
          </a:xfrm>
          <a:prstGeom prst="rect">
            <a:avLst/>
          </a:prstGeom>
        </p:spPr>
      </p:pic>
    </p:spTree>
    <p:extLst>
      <p:ext uri="{BB962C8B-B14F-4D97-AF65-F5344CB8AC3E}">
        <p14:creationId xmlns:p14="http://schemas.microsoft.com/office/powerpoint/2010/main" val="102478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285135" y="5891392"/>
            <a:ext cx="11788878" cy="932196"/>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It’s Admin panel’s </a:t>
            </a:r>
            <a:r>
              <a:rPr lang="en-US" dirty="0">
                <a:latin typeface="Times New Roman" panose="02020603050405020304" pitchFamily="18" charset="0"/>
                <a:ea typeface="Calibri" panose="020F0502020204030204" pitchFamily="34" charset="0"/>
              </a:rPr>
              <a:t>Add Category</a:t>
            </a:r>
            <a:r>
              <a:rPr lang="en-US" sz="2400" cap="none" dirty="0">
                <a:latin typeface="Times New Roman" panose="02020603050405020304" pitchFamily="18" charset="0"/>
                <a:ea typeface="Calibri" panose="020F0502020204030204" pitchFamily="34" charset="0"/>
              </a:rPr>
              <a:t> page here we can add category into database.</a:t>
            </a:r>
          </a:p>
        </p:txBody>
      </p:sp>
      <p:pic>
        <p:nvPicPr>
          <p:cNvPr id="4" name="Picture 3">
            <a:extLst>
              <a:ext uri="{FF2B5EF4-FFF2-40B4-BE49-F238E27FC236}">
                <a16:creationId xmlns:a16="http://schemas.microsoft.com/office/drawing/2014/main" id="{7498FFFF-156B-A3DC-58DD-E6570E426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1" y="786578"/>
            <a:ext cx="12002117" cy="4931175"/>
          </a:xfrm>
          <a:prstGeom prst="rect">
            <a:avLst/>
          </a:prstGeom>
        </p:spPr>
      </p:pic>
    </p:spTree>
    <p:extLst>
      <p:ext uri="{BB962C8B-B14F-4D97-AF65-F5344CB8AC3E}">
        <p14:creationId xmlns:p14="http://schemas.microsoft.com/office/powerpoint/2010/main" val="399645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462117" y="5948517"/>
            <a:ext cx="11552902" cy="909484"/>
          </a:xfrm>
        </p:spPr>
        <p:txBody>
          <a:bodyPr>
            <a:normAutofit lnSpcReduction="10000"/>
          </a:bodyPr>
          <a:lstStyle/>
          <a:p>
            <a:pPr>
              <a:buClr>
                <a:schemeClr val="bg1"/>
              </a:buClr>
            </a:pPr>
            <a:r>
              <a:rPr lang="en-US" sz="3200" cap="none" dirty="0">
                <a:latin typeface="Times New Roman" panose="02020603050405020304" pitchFamily="18" charset="0"/>
                <a:ea typeface="Calibri" panose="020F0502020204030204" pitchFamily="34" charset="0"/>
              </a:rPr>
              <a:t>It’s Admin panel’s </a:t>
            </a:r>
            <a:r>
              <a:rPr lang="en-US" sz="3200" dirty="0">
                <a:latin typeface="Times New Roman" panose="02020603050405020304" pitchFamily="18" charset="0"/>
                <a:ea typeface="Calibri" panose="020F0502020204030204" pitchFamily="34" charset="0"/>
              </a:rPr>
              <a:t>Add Car Detail </a:t>
            </a:r>
            <a:r>
              <a:rPr lang="en-US" sz="3200" cap="none" dirty="0">
                <a:latin typeface="Times New Roman" panose="02020603050405020304" pitchFamily="18" charset="0"/>
                <a:ea typeface="Calibri" panose="020F0502020204030204" pitchFamily="34" charset="0"/>
              </a:rPr>
              <a:t>page here we can add car details into database.</a:t>
            </a:r>
          </a:p>
        </p:txBody>
      </p:sp>
      <p:pic>
        <p:nvPicPr>
          <p:cNvPr id="6" name="Picture 5">
            <a:extLst>
              <a:ext uri="{FF2B5EF4-FFF2-40B4-BE49-F238E27FC236}">
                <a16:creationId xmlns:a16="http://schemas.microsoft.com/office/drawing/2014/main" id="{5A391966-B1F8-2FF5-316C-C660A41B8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5" y="698444"/>
            <a:ext cx="12046569" cy="5030327"/>
          </a:xfrm>
          <a:prstGeom prst="rect">
            <a:avLst/>
          </a:prstGeom>
        </p:spPr>
      </p:pic>
    </p:spTree>
    <p:extLst>
      <p:ext uri="{BB962C8B-B14F-4D97-AF65-F5344CB8AC3E}">
        <p14:creationId xmlns:p14="http://schemas.microsoft.com/office/powerpoint/2010/main" val="46085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285135" y="5891392"/>
            <a:ext cx="11788878" cy="932196"/>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It’s admin panel’s view category page here we see all </a:t>
            </a:r>
            <a:r>
              <a:rPr lang="en-US" dirty="0">
                <a:latin typeface="Times New Roman" panose="02020603050405020304" pitchFamily="18" charset="0"/>
                <a:ea typeface="Calibri" panose="020F0502020204030204" pitchFamily="34" charset="0"/>
              </a:rPr>
              <a:t>category</a:t>
            </a:r>
            <a:r>
              <a:rPr lang="en-US" sz="2400" cap="none"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of cars</a:t>
            </a:r>
            <a:r>
              <a:rPr lang="en-US" sz="2400" cap="none" dirty="0">
                <a:latin typeface="Times New Roman" panose="02020603050405020304" pitchFamily="18" charset="0"/>
                <a:ea typeface="Calibri" panose="020F0502020204030204" pitchFamily="34" charset="0"/>
              </a:rPr>
              <a:t>.</a:t>
            </a:r>
          </a:p>
          <a:p>
            <a:pPr>
              <a:buClr>
                <a:schemeClr val="bg1"/>
              </a:buClr>
            </a:pPr>
            <a:r>
              <a:rPr lang="en-US" sz="2400" cap="none" dirty="0">
                <a:latin typeface="Times New Roman" panose="02020603050405020304" pitchFamily="18" charset="0"/>
                <a:ea typeface="Calibri" panose="020F0502020204030204" pitchFamily="34" charset="0"/>
              </a:rPr>
              <a:t>Form this page we can remove the </a:t>
            </a:r>
            <a:r>
              <a:rPr lang="en-US" dirty="0">
                <a:latin typeface="Times New Roman" panose="02020603050405020304" pitchFamily="18" charset="0"/>
                <a:ea typeface="Calibri" panose="020F0502020204030204" pitchFamily="34" charset="0"/>
              </a:rPr>
              <a:t>category</a:t>
            </a:r>
            <a:r>
              <a:rPr lang="en-US" sz="2400" cap="none" dirty="0">
                <a:latin typeface="Times New Roman" panose="02020603050405020304" pitchFamily="18" charset="0"/>
                <a:ea typeface="Calibri" panose="020F0502020204030204" pitchFamily="34" charset="0"/>
              </a:rPr>
              <a:t>.</a:t>
            </a:r>
          </a:p>
        </p:txBody>
      </p:sp>
      <p:pic>
        <p:nvPicPr>
          <p:cNvPr id="12" name="Picture 11">
            <a:extLst>
              <a:ext uri="{FF2B5EF4-FFF2-40B4-BE49-F238E27FC236}">
                <a16:creationId xmlns:a16="http://schemas.microsoft.com/office/drawing/2014/main" id="{39BD0C4C-CDC2-01CF-6BDB-94A26CF2B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7" y="786579"/>
            <a:ext cx="11983066" cy="4953209"/>
          </a:xfrm>
          <a:prstGeom prst="rect">
            <a:avLst/>
          </a:prstGeom>
        </p:spPr>
      </p:pic>
    </p:spTree>
    <p:extLst>
      <p:ext uri="{BB962C8B-B14F-4D97-AF65-F5344CB8AC3E}">
        <p14:creationId xmlns:p14="http://schemas.microsoft.com/office/powerpoint/2010/main" val="94679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285135" y="5891392"/>
            <a:ext cx="11788878" cy="932196"/>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It’s admin panel’s view car details page here we see all details </a:t>
            </a:r>
            <a:r>
              <a:rPr lang="en-US" dirty="0">
                <a:latin typeface="Times New Roman" panose="02020603050405020304" pitchFamily="18" charset="0"/>
                <a:ea typeface="Calibri" panose="020F0502020204030204" pitchFamily="34" charset="0"/>
              </a:rPr>
              <a:t>of cars</a:t>
            </a:r>
            <a:r>
              <a:rPr lang="en-US" sz="2400" cap="none" dirty="0">
                <a:latin typeface="Times New Roman" panose="02020603050405020304" pitchFamily="18" charset="0"/>
                <a:ea typeface="Calibri" panose="020F0502020204030204" pitchFamily="34" charset="0"/>
              </a:rPr>
              <a:t>.</a:t>
            </a:r>
          </a:p>
          <a:p>
            <a:pPr>
              <a:buClr>
                <a:schemeClr val="bg1"/>
              </a:buClr>
            </a:pPr>
            <a:r>
              <a:rPr lang="en-US" sz="2400" cap="none" dirty="0">
                <a:latin typeface="Times New Roman" panose="02020603050405020304" pitchFamily="18" charset="0"/>
                <a:ea typeface="Calibri" panose="020F0502020204030204" pitchFamily="34" charset="0"/>
              </a:rPr>
              <a:t>Form this page we can remove the </a:t>
            </a:r>
            <a:r>
              <a:rPr lang="en-US" dirty="0">
                <a:latin typeface="Times New Roman" panose="02020603050405020304" pitchFamily="18" charset="0"/>
                <a:ea typeface="Calibri" panose="020F0502020204030204" pitchFamily="34" charset="0"/>
              </a:rPr>
              <a:t>cars</a:t>
            </a:r>
            <a:r>
              <a:rPr lang="en-US" sz="2400" cap="none" dirty="0">
                <a:latin typeface="Times New Roman" panose="02020603050405020304" pitchFamily="18" charset="0"/>
                <a:ea typeface="Calibri" panose="020F0502020204030204" pitchFamily="34" charset="0"/>
              </a:rPr>
              <a:t>.</a:t>
            </a:r>
          </a:p>
        </p:txBody>
      </p:sp>
      <p:pic>
        <p:nvPicPr>
          <p:cNvPr id="4" name="Picture 3">
            <a:extLst>
              <a:ext uri="{FF2B5EF4-FFF2-40B4-BE49-F238E27FC236}">
                <a16:creationId xmlns:a16="http://schemas.microsoft.com/office/drawing/2014/main" id="{BD3DDF8C-244C-6D6E-834C-EEE394A1D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1" y="694062"/>
            <a:ext cx="12014817" cy="4968607"/>
          </a:xfrm>
          <a:prstGeom prst="rect">
            <a:avLst/>
          </a:prstGeom>
        </p:spPr>
      </p:pic>
    </p:spTree>
    <p:extLst>
      <p:ext uri="{BB962C8B-B14F-4D97-AF65-F5344CB8AC3E}">
        <p14:creationId xmlns:p14="http://schemas.microsoft.com/office/powerpoint/2010/main" val="126502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Subtitle 2">
            <a:extLst>
              <a:ext uri="{FF2B5EF4-FFF2-40B4-BE49-F238E27FC236}">
                <a16:creationId xmlns:a16="http://schemas.microsoft.com/office/drawing/2014/main" id="{1F9D5BA9-D260-36D4-3489-2C7B1C8E7C8F}"/>
              </a:ext>
            </a:extLst>
          </p:cNvPr>
          <p:cNvSpPr>
            <a:spLocks noGrp="1"/>
          </p:cNvSpPr>
          <p:nvPr>
            <p:ph type="subTitle" idx="1"/>
          </p:nvPr>
        </p:nvSpPr>
        <p:spPr>
          <a:xfrm>
            <a:off x="-132202" y="5948516"/>
            <a:ext cx="12416009" cy="909484"/>
          </a:xfrm>
        </p:spPr>
        <p:txBody>
          <a:bodyPr>
            <a:normAutofit/>
          </a:bodyPr>
          <a:lstStyle/>
          <a:p>
            <a:pPr>
              <a:buClr>
                <a:schemeClr val="bg1"/>
              </a:buClr>
            </a:pPr>
            <a:r>
              <a:rPr lang="en-US" sz="2800" cap="none" dirty="0">
                <a:latin typeface="Times New Roman" panose="02020603050405020304" pitchFamily="18" charset="0"/>
                <a:ea typeface="Calibri" panose="020F0502020204030204" pitchFamily="34" charset="0"/>
              </a:rPr>
              <a:t>This is database of </a:t>
            </a:r>
            <a:r>
              <a:rPr lang="en-US" sz="2800" dirty="0">
                <a:latin typeface="Times New Roman" panose="02020603050405020304" pitchFamily="18" charset="0"/>
                <a:ea typeface="Calibri" panose="020F0502020204030204" pitchFamily="34" charset="0"/>
              </a:rPr>
              <a:t>PRV Cars </a:t>
            </a:r>
            <a:r>
              <a:rPr lang="en-US" sz="2800" cap="none" dirty="0">
                <a:latin typeface="Times New Roman" panose="02020603050405020304" pitchFamily="18" charset="0"/>
                <a:ea typeface="Calibri" panose="020F0502020204030204" pitchFamily="34" charset="0"/>
              </a:rPr>
              <a:t>. It contains 7 tables admin-login,car_detail,category,cimage,enquiry,features,specificaton</a:t>
            </a:r>
          </a:p>
          <a:p>
            <a:pPr>
              <a:buClr>
                <a:schemeClr val="bg1"/>
              </a:buClr>
            </a:pPr>
            <a:endParaRPr lang="en-US" sz="3200" u="sng" cap="none" dirty="0"/>
          </a:p>
        </p:txBody>
      </p:sp>
      <p:pic>
        <p:nvPicPr>
          <p:cNvPr id="4" name="Picture 3">
            <a:extLst>
              <a:ext uri="{FF2B5EF4-FFF2-40B4-BE49-F238E27FC236}">
                <a16:creationId xmlns:a16="http://schemas.microsoft.com/office/drawing/2014/main" id="{07AE73A9-F521-DE30-D3CD-ECC995F70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42" y="796416"/>
            <a:ext cx="11387709" cy="4403545"/>
          </a:xfrm>
          <a:prstGeom prst="rect">
            <a:avLst/>
          </a:prstGeom>
        </p:spPr>
      </p:pic>
    </p:spTree>
    <p:extLst>
      <p:ext uri="{BB962C8B-B14F-4D97-AF65-F5344CB8AC3E}">
        <p14:creationId xmlns:p14="http://schemas.microsoft.com/office/powerpoint/2010/main" val="2114406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7EB16A8C-F761-D5A6-E685-D1CE36B39DCB}"/>
              </a:ext>
            </a:extLst>
          </p:cNvPr>
          <p:cNvSpPr>
            <a:spLocks noGrp="1"/>
          </p:cNvSpPr>
          <p:nvPr>
            <p:ph type="subTitle" idx="1"/>
          </p:nvPr>
        </p:nvSpPr>
        <p:spPr>
          <a:xfrm>
            <a:off x="462117" y="5948517"/>
            <a:ext cx="11552902" cy="909484"/>
          </a:xfrm>
        </p:spPr>
        <p:txBody>
          <a:bodyPr>
            <a:normAutofit/>
          </a:bodyPr>
          <a:lstStyle/>
          <a:p>
            <a:pPr>
              <a:buClr>
                <a:schemeClr val="bg1"/>
              </a:buClr>
            </a:pPr>
            <a:r>
              <a:rPr lang="en-US" sz="3200" cap="none" dirty="0">
                <a:latin typeface="Times New Roman" panose="02020603050405020304" pitchFamily="18" charset="0"/>
                <a:ea typeface="Calibri" panose="020F0502020204030204" pitchFamily="34" charset="0"/>
              </a:rPr>
              <a:t>It show </a:t>
            </a:r>
            <a:r>
              <a:rPr lang="en-US" sz="3200" dirty="0">
                <a:latin typeface="Times New Roman" panose="02020603050405020304" pitchFamily="18" charset="0"/>
                <a:ea typeface="Calibri" panose="020F0502020204030204" pitchFamily="34" charset="0"/>
              </a:rPr>
              <a:t>admin</a:t>
            </a:r>
            <a:r>
              <a:rPr lang="en-US" sz="3200" cap="none" dirty="0">
                <a:latin typeface="Times New Roman" panose="02020603050405020304" pitchFamily="18" charset="0"/>
                <a:ea typeface="Calibri" panose="020F0502020204030204" pitchFamily="34" charset="0"/>
              </a:rPr>
              <a:t> table in this table details of </a:t>
            </a:r>
            <a:r>
              <a:rPr lang="en-US" sz="3200" dirty="0">
                <a:latin typeface="Times New Roman" panose="02020603050405020304" pitchFamily="18" charset="0"/>
                <a:ea typeface="Calibri" panose="020F0502020204030204" pitchFamily="34" charset="0"/>
              </a:rPr>
              <a:t>admin</a:t>
            </a:r>
            <a:r>
              <a:rPr lang="en-US" sz="3200" cap="none" dirty="0">
                <a:latin typeface="Times New Roman" panose="02020603050405020304" pitchFamily="18" charset="0"/>
                <a:ea typeface="Calibri" panose="020F0502020204030204" pitchFamily="34" charset="0"/>
              </a:rPr>
              <a:t> users.</a:t>
            </a:r>
          </a:p>
          <a:p>
            <a:pPr>
              <a:buClr>
                <a:schemeClr val="bg1"/>
              </a:buClr>
            </a:pPr>
            <a:endParaRPr lang="en-US" sz="3200" u="sng" cap="none" dirty="0"/>
          </a:p>
        </p:txBody>
      </p:sp>
      <p:pic>
        <p:nvPicPr>
          <p:cNvPr id="6" name="Picture 5">
            <a:extLst>
              <a:ext uri="{FF2B5EF4-FFF2-40B4-BE49-F238E27FC236}">
                <a16:creationId xmlns:a16="http://schemas.microsoft.com/office/drawing/2014/main" id="{8E79A90A-0026-025D-C04D-219083C36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21" y="881349"/>
            <a:ext cx="11739597" cy="4649118"/>
          </a:xfrm>
          <a:prstGeom prst="rect">
            <a:avLst/>
          </a:prstGeom>
        </p:spPr>
      </p:pic>
    </p:spTree>
    <p:extLst>
      <p:ext uri="{BB962C8B-B14F-4D97-AF65-F5344CB8AC3E}">
        <p14:creationId xmlns:p14="http://schemas.microsoft.com/office/powerpoint/2010/main" val="207927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473816"/>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800" y="1917290"/>
            <a:ext cx="10058400" cy="4349924"/>
          </a:xfrm>
        </p:spPr>
        <p:txBody>
          <a:bodyPr>
            <a:normAutofit/>
          </a:bodyPr>
          <a:lstStyle/>
          <a:p>
            <a:pPr algn="just">
              <a:buFont typeface="Arial" panose="020B0604020202020204" pitchFamily="34" charset="0"/>
              <a:buChar char="•"/>
            </a:pPr>
            <a:r>
              <a:rPr lang="en-US" b="0" i="0" dirty="0">
                <a:solidFill>
                  <a:srgbClr val="374151"/>
                </a:solidFill>
                <a:effectLst/>
                <a:latin typeface="__Inter_aaf875"/>
              </a:rPr>
              <a:t> </a:t>
            </a:r>
            <a:r>
              <a:rPr lang="en-US" b="0" i="0" dirty="0">
                <a:solidFill>
                  <a:srgbClr val="374151"/>
                </a:solidFill>
                <a:effectLst/>
                <a:latin typeface="Times New Roman" panose="02020603050405020304" pitchFamily="18" charset="0"/>
                <a:cs typeface="Times New Roman" panose="02020603050405020304" pitchFamily="18" charset="0"/>
              </a:rPr>
              <a:t>Facilitate the buying and selling process of used cars</a:t>
            </a:r>
          </a:p>
          <a:p>
            <a:pPr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 Provide a platform for sellers to reach a wider audience</a:t>
            </a:r>
          </a:p>
          <a:p>
            <a:pPr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 Offer resources and tools to help potential buyers make informed decisions</a:t>
            </a:r>
          </a:p>
          <a:p>
            <a:pPr marL="742950" lvl="1"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Vehicle history reports</a:t>
            </a:r>
          </a:p>
          <a:p>
            <a:pPr marL="742950" lvl="1"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Pricing guides</a:t>
            </a:r>
          </a:p>
          <a:p>
            <a:pPr marL="742950" lvl="1"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Financing options</a:t>
            </a:r>
          </a:p>
          <a:p>
            <a:pPr marL="742950" lvl="1" indent="-285750"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Review systems</a:t>
            </a:r>
          </a:p>
          <a:p>
            <a:pPr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 Create a seamless and secure user experience</a:t>
            </a:r>
          </a:p>
          <a:p>
            <a:pPr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 Build trust between buyers and sellers</a:t>
            </a:r>
          </a:p>
          <a:p>
            <a:pPr algn="just">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 Cater to the diverse needs of the used car market</a:t>
            </a:r>
          </a:p>
          <a:p>
            <a:pPr algn="l"/>
            <a:endParaRPr lang="en-US" sz="2800" dirty="0"/>
          </a:p>
        </p:txBody>
      </p:sp>
    </p:spTree>
    <p:extLst>
      <p:ext uri="{BB962C8B-B14F-4D97-AF65-F5344CB8AC3E}">
        <p14:creationId xmlns:p14="http://schemas.microsoft.com/office/powerpoint/2010/main" val="42694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ED58C9A6-D09C-FEF3-6FBB-DA6246351A80}"/>
              </a:ext>
            </a:extLst>
          </p:cNvPr>
          <p:cNvSpPr>
            <a:spLocks noGrp="1"/>
          </p:cNvSpPr>
          <p:nvPr>
            <p:ph type="subTitle" idx="1"/>
          </p:nvPr>
        </p:nvSpPr>
        <p:spPr>
          <a:xfrm>
            <a:off x="462117" y="5948517"/>
            <a:ext cx="11552902" cy="909484"/>
          </a:xfrm>
        </p:spPr>
        <p:txBody>
          <a:bodyPr>
            <a:normAutofit lnSpcReduction="10000"/>
          </a:bodyPr>
          <a:lstStyle/>
          <a:p>
            <a:pPr>
              <a:buClr>
                <a:schemeClr val="bg1"/>
              </a:buClr>
            </a:pPr>
            <a:r>
              <a:rPr lang="en-US" sz="3200" cap="none" dirty="0">
                <a:latin typeface="Times New Roman" panose="02020603050405020304" pitchFamily="18" charset="0"/>
                <a:ea typeface="Calibri" panose="020F0502020204030204" pitchFamily="34" charset="0"/>
              </a:rPr>
              <a:t>This is car detail table in which all details add by admin through backend.</a:t>
            </a:r>
          </a:p>
          <a:p>
            <a:pPr>
              <a:buClr>
                <a:schemeClr val="bg1"/>
              </a:buClr>
            </a:pPr>
            <a:endParaRPr lang="en-US" sz="3200" u="sng" cap="none" dirty="0"/>
          </a:p>
        </p:txBody>
      </p:sp>
      <p:pic>
        <p:nvPicPr>
          <p:cNvPr id="6" name="Picture 5">
            <a:extLst>
              <a:ext uri="{FF2B5EF4-FFF2-40B4-BE49-F238E27FC236}">
                <a16:creationId xmlns:a16="http://schemas.microsoft.com/office/drawing/2014/main" id="{99AEFD45-F371-579E-EEAA-C2DE29A4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8395"/>
            <a:ext cx="12015019" cy="4709191"/>
          </a:xfrm>
          <a:prstGeom prst="rect">
            <a:avLst/>
          </a:prstGeom>
        </p:spPr>
      </p:pic>
    </p:spTree>
    <p:extLst>
      <p:ext uri="{BB962C8B-B14F-4D97-AF65-F5344CB8AC3E}">
        <p14:creationId xmlns:p14="http://schemas.microsoft.com/office/powerpoint/2010/main" val="400647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A8C3A77-6C27-E09F-DDC0-02D989EFF576}"/>
              </a:ext>
            </a:extLst>
          </p:cNvPr>
          <p:cNvSpPr>
            <a:spLocks noGrp="1"/>
          </p:cNvSpPr>
          <p:nvPr>
            <p:ph type="subTitle" idx="1"/>
          </p:nvPr>
        </p:nvSpPr>
        <p:spPr>
          <a:xfrm>
            <a:off x="462117" y="5948517"/>
            <a:ext cx="11552902" cy="909484"/>
          </a:xfrm>
        </p:spPr>
        <p:txBody>
          <a:bodyPr>
            <a:normAutofit/>
          </a:bodyPr>
          <a:lstStyle/>
          <a:p>
            <a:pPr>
              <a:buClr>
                <a:schemeClr val="bg1"/>
              </a:buClr>
            </a:pPr>
            <a:r>
              <a:rPr lang="en-US" sz="3200" u="sng" cap="none" dirty="0"/>
              <a:t>This is car category </a:t>
            </a:r>
            <a:r>
              <a:rPr lang="en-US" sz="3200" u="sng" cap="none" dirty="0" err="1"/>
              <a:t>table.It</a:t>
            </a:r>
            <a:r>
              <a:rPr lang="en-US" sz="3200" u="sng" cap="none" dirty="0"/>
              <a:t> contain All </a:t>
            </a:r>
            <a:r>
              <a:rPr lang="en-US" sz="3200" u="sng" cap="none" dirty="0" err="1"/>
              <a:t>catergory</a:t>
            </a:r>
            <a:r>
              <a:rPr lang="en-US" sz="3200" u="sng" cap="none" dirty="0"/>
              <a:t> of car.</a:t>
            </a:r>
          </a:p>
          <a:p>
            <a:pPr>
              <a:buClr>
                <a:schemeClr val="bg1"/>
              </a:buClr>
            </a:pPr>
            <a:endParaRPr lang="en-US" sz="3200" u="sng" cap="none" dirty="0"/>
          </a:p>
        </p:txBody>
      </p:sp>
      <p:pic>
        <p:nvPicPr>
          <p:cNvPr id="6" name="Picture 5">
            <a:extLst>
              <a:ext uri="{FF2B5EF4-FFF2-40B4-BE49-F238E27FC236}">
                <a16:creationId xmlns:a16="http://schemas.microsoft.com/office/drawing/2014/main" id="{4129742B-FA21-1F87-2DEF-2F13B4ACC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96416"/>
            <a:ext cx="12015018" cy="4877271"/>
          </a:xfrm>
          <a:prstGeom prst="rect">
            <a:avLst/>
          </a:prstGeom>
        </p:spPr>
      </p:pic>
    </p:spTree>
    <p:extLst>
      <p:ext uri="{BB962C8B-B14F-4D97-AF65-F5344CB8AC3E}">
        <p14:creationId xmlns:p14="http://schemas.microsoft.com/office/powerpoint/2010/main" val="132456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A8C3A77-6C27-E09F-DDC0-02D989EFF576}"/>
              </a:ext>
            </a:extLst>
          </p:cNvPr>
          <p:cNvSpPr>
            <a:spLocks noGrp="1"/>
          </p:cNvSpPr>
          <p:nvPr>
            <p:ph type="subTitle" idx="1"/>
          </p:nvPr>
        </p:nvSpPr>
        <p:spPr>
          <a:xfrm>
            <a:off x="462117" y="5948517"/>
            <a:ext cx="11552902" cy="909484"/>
          </a:xfrm>
        </p:spPr>
        <p:txBody>
          <a:bodyPr>
            <a:normAutofit/>
          </a:bodyPr>
          <a:lstStyle/>
          <a:p>
            <a:pPr>
              <a:buClr>
                <a:schemeClr val="bg1"/>
              </a:buClr>
            </a:pPr>
            <a:r>
              <a:rPr lang="en-US" sz="3200" u="sng" cap="none" dirty="0"/>
              <a:t>This is </a:t>
            </a:r>
            <a:r>
              <a:rPr lang="en-US" sz="3200" u="sng" cap="none" dirty="0" err="1"/>
              <a:t>cimage</a:t>
            </a:r>
            <a:r>
              <a:rPr lang="en-US" sz="3200" u="sng" cap="none" dirty="0"/>
              <a:t> </a:t>
            </a:r>
            <a:r>
              <a:rPr lang="en-US" sz="3200" u="sng" cap="none" dirty="0" err="1"/>
              <a:t>table.It</a:t>
            </a:r>
            <a:r>
              <a:rPr lang="en-US" sz="3200" u="sng" cap="none" dirty="0"/>
              <a:t> contain All Images of car.</a:t>
            </a:r>
          </a:p>
          <a:p>
            <a:pPr>
              <a:buClr>
                <a:schemeClr val="bg1"/>
              </a:buClr>
            </a:pPr>
            <a:endParaRPr lang="en-US" sz="3200" u="sng" cap="none" dirty="0"/>
          </a:p>
        </p:txBody>
      </p:sp>
      <p:pic>
        <p:nvPicPr>
          <p:cNvPr id="6" name="Picture 5">
            <a:extLst>
              <a:ext uri="{FF2B5EF4-FFF2-40B4-BE49-F238E27FC236}">
                <a16:creationId xmlns:a16="http://schemas.microsoft.com/office/drawing/2014/main" id="{4129742B-FA21-1F87-2DEF-2F13B4ACC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295" y="2022402"/>
            <a:ext cx="6007409" cy="2813195"/>
          </a:xfrm>
          <a:prstGeom prst="rect">
            <a:avLst/>
          </a:prstGeom>
        </p:spPr>
      </p:pic>
      <p:pic>
        <p:nvPicPr>
          <p:cNvPr id="4" name="Picture 3">
            <a:extLst>
              <a:ext uri="{FF2B5EF4-FFF2-40B4-BE49-F238E27FC236}">
                <a16:creationId xmlns:a16="http://schemas.microsoft.com/office/drawing/2014/main" id="{C06330B7-8682-41C7-1C21-D767BAEC8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8" y="796417"/>
            <a:ext cx="12114882" cy="5020306"/>
          </a:xfrm>
          <a:prstGeom prst="rect">
            <a:avLst/>
          </a:prstGeom>
        </p:spPr>
      </p:pic>
    </p:spTree>
    <p:extLst>
      <p:ext uri="{BB962C8B-B14F-4D97-AF65-F5344CB8AC3E}">
        <p14:creationId xmlns:p14="http://schemas.microsoft.com/office/powerpoint/2010/main" val="3161315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A8C3A77-6C27-E09F-DDC0-02D989EFF576}"/>
              </a:ext>
            </a:extLst>
          </p:cNvPr>
          <p:cNvSpPr>
            <a:spLocks noGrp="1"/>
          </p:cNvSpPr>
          <p:nvPr>
            <p:ph type="subTitle" idx="1"/>
          </p:nvPr>
        </p:nvSpPr>
        <p:spPr>
          <a:xfrm>
            <a:off x="462117" y="5948517"/>
            <a:ext cx="11552902" cy="909484"/>
          </a:xfrm>
        </p:spPr>
        <p:txBody>
          <a:bodyPr>
            <a:normAutofit lnSpcReduction="10000"/>
          </a:bodyPr>
          <a:lstStyle/>
          <a:p>
            <a:pPr>
              <a:buClr>
                <a:schemeClr val="bg1"/>
              </a:buClr>
            </a:pPr>
            <a:r>
              <a:rPr lang="en-US" sz="3200" u="sng" cap="none" dirty="0"/>
              <a:t>This is Enquiry Table. When User fill form and submit it then that data stores in tha</a:t>
            </a:r>
            <a:r>
              <a:rPr lang="en-US" sz="3200" u="sng" dirty="0"/>
              <a:t>t table.</a:t>
            </a:r>
            <a:endParaRPr lang="en-US" sz="3200" u="sng" cap="none" dirty="0"/>
          </a:p>
        </p:txBody>
      </p:sp>
      <p:pic>
        <p:nvPicPr>
          <p:cNvPr id="8" name="Picture 7">
            <a:extLst>
              <a:ext uri="{FF2B5EF4-FFF2-40B4-BE49-F238E27FC236}">
                <a16:creationId xmlns:a16="http://schemas.microsoft.com/office/drawing/2014/main" id="{B1B16887-96E4-70D5-9396-C5102009A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1" y="881349"/>
            <a:ext cx="11882817" cy="4461832"/>
          </a:xfrm>
          <a:prstGeom prst="rect">
            <a:avLst/>
          </a:prstGeom>
        </p:spPr>
      </p:pic>
    </p:spTree>
    <p:extLst>
      <p:ext uri="{BB962C8B-B14F-4D97-AF65-F5344CB8AC3E}">
        <p14:creationId xmlns:p14="http://schemas.microsoft.com/office/powerpoint/2010/main" val="2318655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A8C3A77-6C27-E09F-DDC0-02D989EFF576}"/>
              </a:ext>
            </a:extLst>
          </p:cNvPr>
          <p:cNvSpPr>
            <a:spLocks noGrp="1"/>
          </p:cNvSpPr>
          <p:nvPr>
            <p:ph type="subTitle" idx="1"/>
          </p:nvPr>
        </p:nvSpPr>
        <p:spPr>
          <a:xfrm>
            <a:off x="462117" y="5948517"/>
            <a:ext cx="11552902" cy="909484"/>
          </a:xfrm>
        </p:spPr>
        <p:txBody>
          <a:bodyPr>
            <a:normAutofit/>
          </a:bodyPr>
          <a:lstStyle/>
          <a:p>
            <a:pPr>
              <a:buClr>
                <a:schemeClr val="bg1"/>
              </a:buClr>
            </a:pPr>
            <a:r>
              <a:rPr lang="en-US" sz="3200" u="sng" cap="none" dirty="0"/>
              <a:t>This is car Feature </a:t>
            </a:r>
            <a:r>
              <a:rPr lang="en-US" sz="3200" u="sng" cap="none" dirty="0" err="1"/>
              <a:t>table.It</a:t>
            </a:r>
            <a:r>
              <a:rPr lang="en-US" sz="3200" u="sng" cap="none" dirty="0"/>
              <a:t> contain All features of car.</a:t>
            </a:r>
          </a:p>
        </p:txBody>
      </p:sp>
      <p:pic>
        <p:nvPicPr>
          <p:cNvPr id="8" name="Picture 7">
            <a:extLst>
              <a:ext uri="{FF2B5EF4-FFF2-40B4-BE49-F238E27FC236}">
                <a16:creationId xmlns:a16="http://schemas.microsoft.com/office/drawing/2014/main" id="{D5326489-AC52-561C-5E23-B0606B54D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53" y="796416"/>
            <a:ext cx="11915866" cy="5092962"/>
          </a:xfrm>
          <a:prstGeom prst="rect">
            <a:avLst/>
          </a:prstGeom>
        </p:spPr>
      </p:pic>
    </p:spTree>
    <p:extLst>
      <p:ext uri="{BB962C8B-B14F-4D97-AF65-F5344CB8AC3E}">
        <p14:creationId xmlns:p14="http://schemas.microsoft.com/office/powerpoint/2010/main" val="90310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135780"/>
            <a:ext cx="10058400" cy="932196"/>
          </a:xfrm>
        </p:spPr>
        <p:txBody>
          <a:bodyPr>
            <a:normAutofit/>
          </a:bodyPr>
          <a:lstStyle/>
          <a:p>
            <a:r>
              <a:rPr lang="en-US" sz="5400" cap="none"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endPar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A8C3A77-6C27-E09F-DDC0-02D989EFF576}"/>
              </a:ext>
            </a:extLst>
          </p:cNvPr>
          <p:cNvSpPr>
            <a:spLocks noGrp="1"/>
          </p:cNvSpPr>
          <p:nvPr>
            <p:ph type="subTitle" idx="1"/>
          </p:nvPr>
        </p:nvSpPr>
        <p:spPr>
          <a:xfrm>
            <a:off x="462117" y="5948517"/>
            <a:ext cx="11552902" cy="909484"/>
          </a:xfrm>
        </p:spPr>
        <p:txBody>
          <a:bodyPr>
            <a:normAutofit/>
          </a:bodyPr>
          <a:lstStyle/>
          <a:p>
            <a:pPr>
              <a:buClr>
                <a:schemeClr val="bg1"/>
              </a:buClr>
            </a:pPr>
            <a:r>
              <a:rPr lang="en-US" sz="2800" u="sng" cap="none" dirty="0"/>
              <a:t>This is car specification </a:t>
            </a:r>
            <a:r>
              <a:rPr lang="en-US" sz="2800" u="sng" cap="none" dirty="0" err="1"/>
              <a:t>table.It</a:t>
            </a:r>
            <a:r>
              <a:rPr lang="en-US" sz="2800" u="sng" cap="none" dirty="0"/>
              <a:t> contain All </a:t>
            </a:r>
            <a:r>
              <a:rPr lang="en-US" sz="2800" u="sng" cap="none" dirty="0" err="1"/>
              <a:t>Specificatons</a:t>
            </a:r>
            <a:r>
              <a:rPr lang="en-US" sz="2800" u="sng" cap="none" dirty="0"/>
              <a:t> details of car.</a:t>
            </a:r>
          </a:p>
        </p:txBody>
      </p:sp>
      <p:pic>
        <p:nvPicPr>
          <p:cNvPr id="4" name="Picture 3">
            <a:extLst>
              <a:ext uri="{FF2B5EF4-FFF2-40B4-BE49-F238E27FC236}">
                <a16:creationId xmlns:a16="http://schemas.microsoft.com/office/drawing/2014/main" id="{D94B1C3A-4DA7-AB4B-DE1F-46BEED03F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6249"/>
            <a:ext cx="12192000" cy="5092962"/>
          </a:xfrm>
          <a:prstGeom prst="rect">
            <a:avLst/>
          </a:prstGeom>
        </p:spPr>
      </p:pic>
    </p:spTree>
    <p:extLst>
      <p:ext uri="{BB962C8B-B14F-4D97-AF65-F5344CB8AC3E}">
        <p14:creationId xmlns:p14="http://schemas.microsoft.com/office/powerpoint/2010/main" val="420998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473816"/>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799" y="1573161"/>
            <a:ext cx="10230465" cy="5284839"/>
          </a:xfrm>
        </p:spPr>
        <p:txBody>
          <a:bodyPr>
            <a:normAutofit/>
          </a:bodyPr>
          <a:lstStyle/>
          <a:p>
            <a:pPr algn="just"/>
            <a:r>
              <a:rPr lang="en-US" dirty="0">
                <a:latin typeface="Times New Roman" panose="02020603050405020304" pitchFamily="18" charset="0"/>
                <a:cs typeface="Times New Roman" panose="02020603050405020304" pitchFamily="18" charset="0"/>
              </a:rPr>
              <a:t>Thank you for choosing PRV Cars as your trusted destination for second-hand cars. We've been honored to guide you through the process of finding your perfect vehicle, and we're committed to continuing our support long after your purchase. </a:t>
            </a:r>
          </a:p>
          <a:p>
            <a:pPr algn="just"/>
            <a:r>
              <a:rPr lang="en-US" dirty="0">
                <a:latin typeface="Times New Roman" panose="02020603050405020304" pitchFamily="18" charset="0"/>
                <a:cs typeface="Times New Roman" panose="02020603050405020304" pitchFamily="18" charset="0"/>
              </a:rPr>
              <a:t>At PRV Cars, we're not just selling cars; we're building relationships. Your satisfaction is our top priority, and we'll go above and beyond to ensure that your experience with us exceeds your expectations. </a:t>
            </a:r>
          </a:p>
          <a:p>
            <a:pPr algn="just"/>
            <a:r>
              <a:rPr lang="en-US" dirty="0">
                <a:latin typeface="Times New Roman" panose="02020603050405020304" pitchFamily="18" charset="0"/>
                <a:cs typeface="Times New Roman" panose="02020603050405020304" pitchFamily="18" charset="0"/>
              </a:rPr>
              <a:t>Thank you for putting your trust in us. We look forward to serving you again in the future and helping you find your next dream car. </a:t>
            </a:r>
          </a:p>
          <a:p>
            <a:pPr algn="just"/>
            <a:r>
              <a:rPr lang="en-US" dirty="0">
                <a:latin typeface="Times New Roman" panose="02020603050405020304" pitchFamily="18" charset="0"/>
                <a:cs typeface="Times New Roman" panose="02020603050405020304" pitchFamily="18" charset="0"/>
              </a:rPr>
              <a:t>Drive safely, and welcome to the PRV Cars family!</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812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473816"/>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Biblography</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800" y="1917290"/>
            <a:ext cx="10058400" cy="4349924"/>
          </a:xfrm>
        </p:spPr>
        <p:txBody>
          <a:bodyPr>
            <a:normAutofit/>
          </a:bodyPr>
          <a:lstStyle/>
          <a:p>
            <a:pPr marL="457200" indent="-457200" algn="l">
              <a:buClrTx/>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Geeks for Geeks </a:t>
            </a:r>
          </a:p>
          <a:p>
            <a:pPr marL="457200" indent="-457200" algn="l">
              <a:buClrTx/>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JavatPoint</a:t>
            </a:r>
            <a:r>
              <a:rPr lang="en-US" dirty="0">
                <a:latin typeface="Times New Roman" panose="02020603050405020304" pitchFamily="18" charset="0"/>
                <a:cs typeface="Times New Roman" panose="02020603050405020304" pitchFamily="18" charset="0"/>
              </a:rPr>
              <a:t> </a:t>
            </a:r>
          </a:p>
          <a:p>
            <a:pPr marL="457200" indent="-457200" algn="l">
              <a:buClrTx/>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Youtube</a:t>
            </a:r>
            <a:r>
              <a:rPr lang="en-US" dirty="0">
                <a:latin typeface="Times New Roman" panose="02020603050405020304" pitchFamily="18" charset="0"/>
                <a:cs typeface="Times New Roman" panose="02020603050405020304" pitchFamily="18" charset="0"/>
              </a:rPr>
              <a:t> </a:t>
            </a:r>
          </a:p>
          <a:p>
            <a:pPr marL="457200" indent="-457200" algn="l">
              <a:buClrTx/>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W3schools</a:t>
            </a:r>
          </a:p>
          <a:p>
            <a:pPr marL="457200" indent="-457200" algn="l">
              <a:buClrTx/>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https://www.cardekho.com/ </a:t>
            </a:r>
          </a:p>
          <a:p>
            <a:pPr marL="457200" indent="-457200" algn="l">
              <a:buClrTx/>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https://www.cars24.com/ </a:t>
            </a:r>
            <a:endParaRPr lang="en-US" sz="3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56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473816"/>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800" y="1917290"/>
            <a:ext cx="5864942" cy="4257368"/>
          </a:xfrm>
        </p:spPr>
        <p:txBody>
          <a:bodyPr>
            <a:normAutofit fontScale="92500"/>
          </a:bodyPr>
          <a:lstStyle/>
          <a:p>
            <a:pPr algn="just">
              <a:lnSpc>
                <a:spcPct val="107000"/>
              </a:lnSpc>
              <a:spcAft>
                <a:spcPts val="800"/>
              </a:spcAft>
            </a:pPr>
            <a:r>
              <a:rPr lang="en-IN" kern="100" dirty="0">
                <a:effectLst/>
                <a:latin typeface="Calibri" panose="020F0502020204030204" pitchFamily="34" charset="0"/>
                <a:ea typeface="Calibri" panose="020F0502020204030204" pitchFamily="34" charset="0"/>
                <a:cs typeface="Mangal" panose="02040503050203030202" pitchFamily="18" charset="0"/>
              </a:rPr>
              <a:t>Welcome to our used car selling website! Here, you'll find a wide selection of high-quality pre-owned vehicles, each with detailed descriptions to help you make an informed buying decision. Our goal is to provide you with all the necessary information upfront, so you can confidently find the right car for your needs and budget.</a:t>
            </a:r>
          </a:p>
          <a:p>
            <a:pPr algn="just">
              <a:lnSpc>
                <a:spcPct val="107000"/>
              </a:lnSpc>
              <a:spcAft>
                <a:spcPts val="800"/>
              </a:spcAft>
            </a:pPr>
            <a:r>
              <a:rPr lang="en-IN" kern="100" dirty="0">
                <a:effectLst/>
                <a:latin typeface="Calibri" panose="020F0502020204030204" pitchFamily="34" charset="0"/>
                <a:ea typeface="Calibri" panose="020F0502020204030204" pitchFamily="34" charset="0"/>
                <a:cs typeface="Mangal" panose="02040503050203030202" pitchFamily="18" charset="0"/>
              </a:rPr>
              <a:t>In addition to our detailed descriptions, we also offer vehicle history reports for most of our cars, so you can have a complete picture of the car's past. </a:t>
            </a:r>
            <a:endParaRPr lang="en-US" sz="4000" cap="none" dirty="0"/>
          </a:p>
        </p:txBody>
      </p:sp>
      <p:pic>
        <p:nvPicPr>
          <p:cNvPr id="5" name="Picture 4">
            <a:extLst>
              <a:ext uri="{FF2B5EF4-FFF2-40B4-BE49-F238E27FC236}">
                <a16:creationId xmlns:a16="http://schemas.microsoft.com/office/drawing/2014/main" id="{D3ED5489-CB29-4BF6-6FCB-0E82BCA7E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953" y="2033529"/>
            <a:ext cx="3070247" cy="3070247"/>
          </a:xfrm>
          <a:prstGeom prst="rect">
            <a:avLst/>
          </a:prstGeom>
        </p:spPr>
      </p:pic>
    </p:spTree>
    <p:extLst>
      <p:ext uri="{BB962C8B-B14F-4D97-AF65-F5344CB8AC3E}">
        <p14:creationId xmlns:p14="http://schemas.microsoft.com/office/powerpoint/2010/main" val="334783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694158" y="1073584"/>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800" y="1917290"/>
            <a:ext cx="10058400" cy="4349924"/>
          </a:xfrm>
        </p:spPr>
        <p:txBody>
          <a:bodyPr>
            <a:normAutofit/>
          </a:bodyPr>
          <a:lstStyle/>
          <a:p>
            <a:pPr algn="l"/>
            <a:r>
              <a:rPr lang="en-US" sz="2800" dirty="0"/>
              <a:t>           </a:t>
            </a:r>
          </a:p>
        </p:txBody>
      </p:sp>
      <p:graphicFrame>
        <p:nvGraphicFramePr>
          <p:cNvPr id="4" name="Table 3">
            <a:extLst>
              <a:ext uri="{FF2B5EF4-FFF2-40B4-BE49-F238E27FC236}">
                <a16:creationId xmlns:a16="http://schemas.microsoft.com/office/drawing/2014/main" id="{B13FA41A-963B-7F7B-AC4C-8D9130884FEC}"/>
              </a:ext>
            </a:extLst>
          </p:cNvPr>
          <p:cNvGraphicFramePr>
            <a:graphicFrameLocks noGrp="1"/>
          </p:cNvGraphicFramePr>
          <p:nvPr>
            <p:extLst>
              <p:ext uri="{D42A27DB-BD31-4B8C-83A1-F6EECF244321}">
                <p14:modId xmlns:p14="http://schemas.microsoft.com/office/powerpoint/2010/main" val="1668937358"/>
              </p:ext>
            </p:extLst>
          </p:nvPr>
        </p:nvGraphicFramePr>
        <p:xfrm>
          <a:off x="1828799" y="2290916"/>
          <a:ext cx="7629833" cy="3392129"/>
        </p:xfrm>
        <a:graphic>
          <a:graphicData uri="http://schemas.openxmlformats.org/drawingml/2006/table">
            <a:tbl>
              <a:tblPr firstRow="1" firstCol="1" bandRow="1">
                <a:tableStyleId>{5C22544A-7EE6-4342-B048-85BDC9FD1C3A}</a:tableStyleId>
              </a:tblPr>
              <a:tblGrid>
                <a:gridCol w="3076486">
                  <a:extLst>
                    <a:ext uri="{9D8B030D-6E8A-4147-A177-3AD203B41FA5}">
                      <a16:colId xmlns:a16="http://schemas.microsoft.com/office/drawing/2014/main" val="2376625917"/>
                    </a:ext>
                  </a:extLst>
                </a:gridCol>
                <a:gridCol w="4553347">
                  <a:extLst>
                    <a:ext uri="{9D8B030D-6E8A-4147-A177-3AD203B41FA5}">
                      <a16:colId xmlns:a16="http://schemas.microsoft.com/office/drawing/2014/main" val="4187557527"/>
                    </a:ext>
                  </a:extLst>
                </a:gridCol>
              </a:tblGrid>
              <a:tr h="569958">
                <a:tc>
                  <a:txBody>
                    <a:bodyPr/>
                    <a:lstStyle/>
                    <a:p>
                      <a:pPr algn="ctr">
                        <a:lnSpc>
                          <a:spcPct val="107000"/>
                        </a:lnSpc>
                        <a:spcAft>
                          <a:spcPts val="800"/>
                        </a:spcAft>
                      </a:pPr>
                      <a:r>
                        <a:rPr lang="en-IN" sz="1600" kern="100" dirty="0">
                          <a:effectLst/>
                          <a:latin typeface="Times New Roman" panose="02020603050405020304" pitchFamily="18" charset="0"/>
                          <a:cs typeface="Times New Roman" panose="02020603050405020304" pitchFamily="18" charset="0"/>
                        </a:rPr>
                        <a:t>Specification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latin typeface="Times New Roman" panose="02020603050405020304" pitchFamily="18" charset="0"/>
                          <a:cs typeface="Times New Roman" panose="02020603050405020304" pitchFamily="18" charset="0"/>
                        </a:rPr>
                        <a:t>System </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5464220"/>
                  </a:ext>
                </a:extLst>
              </a:tr>
              <a:tr h="498877">
                <a:tc>
                  <a:txBody>
                    <a:bodyPr/>
                    <a:lstStyle/>
                    <a:p>
                      <a:pPr algn="ctr">
                        <a:lnSpc>
                          <a:spcPct val="107000"/>
                        </a:lnSpc>
                        <a:spcAft>
                          <a:spcPts val="800"/>
                        </a:spcAft>
                      </a:pPr>
                      <a:r>
                        <a:rPr lang="en-IN" sz="1800" b="1" kern="10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Processor</a:t>
                      </a:r>
                      <a:endParaRPr lang="en-IN" sz="1400" kern="1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just">
                        <a:lnSpc>
                          <a:spcPct val="107000"/>
                        </a:lnSpc>
                        <a:spcAft>
                          <a:spcPts val="800"/>
                        </a:spcAft>
                      </a:pPr>
                      <a:r>
                        <a:rPr lang="en-IN" sz="1800" b="1" kern="10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Intel i3 </a:t>
                      </a:r>
                      <a:endParaRPr lang="en-IN" sz="1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335735519"/>
                  </a:ext>
                </a:extLst>
              </a:tr>
              <a:tr h="613420">
                <a:tc>
                  <a:txBody>
                    <a:bodyPr/>
                    <a:lstStyle/>
                    <a:p>
                      <a:pPr algn="ctr">
                        <a:lnSpc>
                          <a:spcPct val="107000"/>
                        </a:lnSpc>
                        <a:spcAft>
                          <a:spcPts val="800"/>
                        </a:spcAft>
                      </a:pPr>
                      <a:r>
                        <a:rPr lang="en-IN" sz="1800" b="1" kern="10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OS</a:t>
                      </a:r>
                      <a:endParaRPr lang="en-IN" sz="1400" kern="1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just">
                        <a:lnSpc>
                          <a:spcPct val="107000"/>
                        </a:lnSpc>
                        <a:spcAft>
                          <a:spcPts val="800"/>
                        </a:spcAft>
                      </a:pPr>
                      <a:r>
                        <a:rPr lang="en-IN" sz="1800" b="1" kern="10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Windows 7</a:t>
                      </a:r>
                      <a:endParaRPr lang="en-IN" sz="1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3254046730"/>
                  </a:ext>
                </a:extLst>
              </a:tr>
              <a:tr h="569958">
                <a:tc>
                  <a:txBody>
                    <a:bodyPr/>
                    <a:lstStyle/>
                    <a:p>
                      <a:pPr algn="ctr">
                        <a:lnSpc>
                          <a:spcPct val="107000"/>
                        </a:lnSpc>
                        <a:spcAft>
                          <a:spcPts val="800"/>
                        </a:spcAft>
                      </a:pPr>
                      <a:r>
                        <a:rPr lang="en-IN" sz="1800" b="1" kern="10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RAM</a:t>
                      </a:r>
                      <a:endParaRPr lang="en-IN" sz="1400" kern="1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just">
                        <a:lnSpc>
                          <a:spcPct val="107000"/>
                        </a:lnSpc>
                        <a:spcAft>
                          <a:spcPts val="800"/>
                        </a:spcAft>
                      </a:pPr>
                      <a:r>
                        <a:rPr lang="en-IN" sz="1800" b="1" kern="10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4GB </a:t>
                      </a:r>
                      <a:endParaRPr lang="en-IN" sz="1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2635272050"/>
                  </a:ext>
                </a:extLst>
              </a:tr>
              <a:tr h="569958">
                <a:tc>
                  <a:txBody>
                    <a:bodyPr/>
                    <a:lstStyle/>
                    <a:p>
                      <a:pPr algn="ctr">
                        <a:lnSpc>
                          <a:spcPct val="107000"/>
                        </a:lnSpc>
                        <a:spcAft>
                          <a:spcPts val="800"/>
                        </a:spcAft>
                      </a:pPr>
                      <a:r>
                        <a:rPr lang="en-IN" sz="1800" b="1" kern="10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ROM</a:t>
                      </a:r>
                      <a:endParaRPr lang="en-IN" sz="1400" kern="1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just">
                        <a:lnSpc>
                          <a:spcPct val="107000"/>
                        </a:lnSpc>
                        <a:spcAft>
                          <a:spcPts val="800"/>
                        </a:spcAft>
                      </a:pPr>
                      <a:r>
                        <a:rPr lang="en-IN" sz="1800" b="1" kern="100"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256GB HDD</a:t>
                      </a:r>
                      <a:endParaRPr lang="en-IN" sz="1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87586382"/>
                  </a:ext>
                </a:extLst>
              </a:tr>
              <a:tr h="569958">
                <a:tc>
                  <a:txBody>
                    <a:bodyPr/>
                    <a:lstStyle/>
                    <a:p>
                      <a:pPr algn="ctr">
                        <a:lnSpc>
                          <a:spcPct val="107000"/>
                        </a:lnSpc>
                        <a:spcAft>
                          <a:spcPts val="800"/>
                        </a:spcAft>
                      </a:pPr>
                      <a:r>
                        <a:rPr lang="en-IN" sz="1800" b="1" kern="1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Graphics</a:t>
                      </a:r>
                      <a:endParaRPr lang="en-IN" sz="1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just">
                        <a:lnSpc>
                          <a:spcPct val="107000"/>
                        </a:lnSpc>
                        <a:spcAft>
                          <a:spcPts val="800"/>
                        </a:spcAft>
                      </a:pPr>
                      <a:r>
                        <a:rPr lang="en-IN" sz="1800" b="1" kern="100"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Not Required</a:t>
                      </a:r>
                      <a:endParaRPr lang="en-IN" sz="1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2103538333"/>
                  </a:ext>
                </a:extLst>
              </a:tr>
            </a:tbl>
          </a:graphicData>
        </a:graphic>
      </p:graphicFrame>
    </p:spTree>
    <p:extLst>
      <p:ext uri="{BB962C8B-B14F-4D97-AF65-F5344CB8AC3E}">
        <p14:creationId xmlns:p14="http://schemas.microsoft.com/office/powerpoint/2010/main" val="315792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1293926" y="598671"/>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066800" y="1917290"/>
            <a:ext cx="10058400" cy="4349924"/>
          </a:xfrm>
        </p:spPr>
        <p:txBody>
          <a:bodyPr>
            <a:normAutofit/>
          </a:bodyPr>
          <a:lstStyle/>
          <a:p>
            <a:pPr algn="l"/>
            <a:r>
              <a:rPr lang="en-US" sz="2800" dirty="0"/>
              <a:t>           </a:t>
            </a:r>
          </a:p>
        </p:txBody>
      </p:sp>
      <p:sp>
        <p:nvSpPr>
          <p:cNvPr id="5" name="Subtitle 2">
            <a:extLst>
              <a:ext uri="{FF2B5EF4-FFF2-40B4-BE49-F238E27FC236}">
                <a16:creationId xmlns:a16="http://schemas.microsoft.com/office/drawing/2014/main" id="{B16C2371-E8DC-47F2-EE0F-8EC0AAD34209}"/>
              </a:ext>
            </a:extLst>
          </p:cNvPr>
          <p:cNvSpPr txBox="1">
            <a:spLocks/>
          </p:cNvSpPr>
          <p:nvPr/>
        </p:nvSpPr>
        <p:spPr>
          <a:xfrm>
            <a:off x="980767" y="1917290"/>
            <a:ext cx="10230465" cy="425736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pPr marL="342900" indent="-342900" algn="l">
              <a:lnSpc>
                <a:spcPct val="107000"/>
              </a:lnSpc>
              <a:spcAft>
                <a:spcPts val="800"/>
              </a:spcAft>
              <a:buClrTx/>
              <a:buFont typeface="Arial" panose="020B0604020202020204" pitchFamily="34" charset="0"/>
              <a:buChar char="•"/>
            </a:pPr>
            <a:r>
              <a:rPr lang="en-US" sz="2400" b="1" cap="none" dirty="0">
                <a:effectLst/>
                <a:latin typeface="Times New Roman" panose="02020603050405020304" pitchFamily="18" charset="0"/>
                <a:ea typeface="Calibri" panose="020F0502020204030204" pitchFamily="34" charset="0"/>
                <a:cs typeface="SimSun" panose="02010600030101010101" pitchFamily="2" charset="-122"/>
              </a:rPr>
              <a:t>Vs-code / notepad:- </a:t>
            </a:r>
            <a:r>
              <a:rPr lang="en-US" sz="2000" cap="none" dirty="0">
                <a:latin typeface="Times New Roman" panose="02020603050405020304" pitchFamily="18" charset="0"/>
                <a:ea typeface="Calibri" panose="020F0502020204030204" pitchFamily="34" charset="0"/>
                <a:cs typeface="SimSun" panose="02010600030101010101" pitchFamily="2" charset="-122"/>
              </a:rPr>
              <a:t>You can use Vs-code &amp; notepad for coding. Vs-code give best feature 			   for code the program.</a:t>
            </a:r>
            <a:endParaRPr lang="en-US" sz="2400" cap="none" dirty="0">
              <a:effectLst/>
              <a:latin typeface="Calibri" panose="020F0502020204030204" pitchFamily="34" charset="0"/>
              <a:ea typeface="Calibri" panose="020F0502020204030204" pitchFamily="34" charset="0"/>
              <a:cs typeface="SimSun" panose="02010600030101010101" pitchFamily="2" charset="-122"/>
            </a:endParaRPr>
          </a:p>
          <a:p>
            <a:pPr marL="342900" indent="-342900" algn="l">
              <a:lnSpc>
                <a:spcPct val="107000"/>
              </a:lnSpc>
              <a:spcAft>
                <a:spcPts val="800"/>
              </a:spcAft>
              <a:buClrTx/>
              <a:buFont typeface="Arial" panose="020B0604020202020204" pitchFamily="34" charset="0"/>
              <a:buChar char="•"/>
            </a:pPr>
            <a:r>
              <a:rPr lang="en-US" sz="2400" b="1" cap="none" dirty="0">
                <a:effectLst/>
                <a:latin typeface="Times New Roman" panose="02020603050405020304" pitchFamily="18" charset="0"/>
                <a:ea typeface="Calibri" panose="020F0502020204030204" pitchFamily="34" charset="0"/>
                <a:cs typeface="SimSun" panose="02010600030101010101" pitchFamily="2" charset="-122"/>
              </a:rPr>
              <a:t>Any browser :- </a:t>
            </a:r>
            <a:r>
              <a:rPr lang="en-US" sz="2000" cap="none" dirty="0">
                <a:latin typeface="Times New Roman" panose="02020603050405020304" pitchFamily="18" charset="0"/>
                <a:ea typeface="Calibri" panose="020F0502020204030204" pitchFamily="34" charset="0"/>
              </a:rPr>
              <a:t>For run the code you must have a browser like chrome, </a:t>
            </a:r>
            <a:r>
              <a:rPr lang="en-US" sz="2000" cap="none" dirty="0" err="1">
                <a:latin typeface="Times New Roman" panose="02020603050405020304" pitchFamily="18" charset="0"/>
                <a:ea typeface="Calibri" panose="020F0502020204030204" pitchFamily="34" charset="0"/>
              </a:rPr>
              <a:t>mozilla</a:t>
            </a:r>
            <a:r>
              <a:rPr lang="en-US" sz="2000" cap="none" dirty="0">
                <a:latin typeface="Times New Roman" panose="02020603050405020304" pitchFamily="18" charset="0"/>
                <a:ea typeface="Calibri" panose="020F0502020204030204" pitchFamily="34" charset="0"/>
              </a:rPr>
              <a:t> </a:t>
            </a:r>
            <a:r>
              <a:rPr lang="en-US" sz="2000" cap="none" dirty="0" err="1">
                <a:latin typeface="Times New Roman" panose="02020603050405020304" pitchFamily="18" charset="0"/>
                <a:ea typeface="Calibri" panose="020F0502020204030204" pitchFamily="34" charset="0"/>
              </a:rPr>
              <a:t>firefox</a:t>
            </a:r>
            <a:r>
              <a:rPr lang="en-US" sz="2000" cap="none" dirty="0">
                <a:latin typeface="Times New Roman" panose="02020603050405020304" pitchFamily="18" charset="0"/>
                <a:ea typeface="Calibri" panose="020F0502020204030204" pitchFamily="34" charset="0"/>
              </a:rPr>
              <a:t> etc.</a:t>
            </a:r>
            <a:endParaRPr lang="en-US" sz="2400" cap="none" dirty="0">
              <a:latin typeface="Calibri" panose="020F0502020204030204" pitchFamily="34" charset="0"/>
              <a:ea typeface="Calibri" panose="020F0502020204030204" pitchFamily="34" charset="0"/>
              <a:cs typeface="SimSun" panose="02010600030101010101" pitchFamily="2" charset="-122"/>
            </a:endParaRPr>
          </a:p>
          <a:p>
            <a:pPr marL="342900" indent="-342900" algn="l">
              <a:lnSpc>
                <a:spcPct val="107000"/>
              </a:lnSpc>
              <a:spcAft>
                <a:spcPts val="800"/>
              </a:spcAft>
              <a:buClrTx/>
              <a:buFont typeface="Arial" panose="020B0604020202020204" pitchFamily="34" charset="0"/>
              <a:buChar char="•"/>
            </a:pPr>
            <a:r>
              <a:rPr lang="en-US" sz="2400" b="1" dirty="0">
                <a:effectLst/>
                <a:latin typeface="Times New Roman" panose="02020603050405020304" pitchFamily="18" charset="0"/>
                <a:ea typeface="Calibri" panose="020F0502020204030204" pitchFamily="34" charset="0"/>
                <a:cs typeface="SimSun" panose="02010600030101010101" pitchFamily="2" charset="-122"/>
              </a:rPr>
              <a:t> </a:t>
            </a:r>
            <a:r>
              <a:rPr lang="en-US" sz="2400" b="1" dirty="0" err="1">
                <a:effectLst/>
                <a:latin typeface="Times New Roman" panose="02020603050405020304" pitchFamily="18" charset="0"/>
                <a:ea typeface="Calibri" panose="020F0502020204030204" pitchFamily="34" charset="0"/>
                <a:cs typeface="SimSun" panose="02010600030101010101" pitchFamily="2" charset="-122"/>
              </a:rPr>
              <a:t>Xampp</a:t>
            </a:r>
            <a:r>
              <a:rPr lang="en-US" sz="2400" b="1" dirty="0">
                <a:effectLst/>
                <a:latin typeface="Times New Roman" panose="02020603050405020304" pitchFamily="18" charset="0"/>
                <a:ea typeface="Calibri" panose="020F0502020204030204" pitchFamily="34" charset="0"/>
                <a:cs typeface="SimSun" panose="02010600030101010101" pitchFamily="2" charset="-122"/>
              </a:rPr>
              <a:t>:- </a:t>
            </a:r>
            <a:r>
              <a:rPr lang="en-US" sz="2000" cap="none" dirty="0">
                <a:latin typeface="Times New Roman" panose="02020603050405020304" pitchFamily="18" charset="0"/>
                <a:ea typeface="Calibri" panose="020F0502020204030204" pitchFamily="34" charset="0"/>
              </a:rPr>
              <a:t>XAMPP, which stands for Cross-Platform, Apache, MySQL, PHP, and Perl, is a free platform that allows developers to test their code locally on their own computers. This platform provides the experience of having your own mini web server at home, compatible with both Windows (WAMP) and Linux (LAMP) environments.</a:t>
            </a:r>
          </a:p>
          <a:p>
            <a:pPr marL="571500" indent="-571500" algn="l">
              <a:buClrTx/>
              <a:buFont typeface="Arial" panose="020B0604020202020204" pitchFamily="34" charset="0"/>
              <a:buChar char="•"/>
            </a:pPr>
            <a:endParaRPr lang="en-US" sz="4000" cap="none" dirty="0"/>
          </a:p>
        </p:txBody>
      </p:sp>
      <p:pic>
        <p:nvPicPr>
          <p:cNvPr id="8" name="Picture 7">
            <a:extLst>
              <a:ext uri="{FF2B5EF4-FFF2-40B4-BE49-F238E27FC236}">
                <a16:creationId xmlns:a16="http://schemas.microsoft.com/office/drawing/2014/main" id="{6510B098-23AE-9A0E-975D-4A37B5F0B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745" y="5075641"/>
            <a:ext cx="5958350" cy="2158705"/>
          </a:xfrm>
          <a:prstGeom prst="rect">
            <a:avLst/>
          </a:prstGeom>
        </p:spPr>
      </p:pic>
    </p:spTree>
    <p:extLst>
      <p:ext uri="{BB962C8B-B14F-4D97-AF65-F5344CB8AC3E}">
        <p14:creationId xmlns:p14="http://schemas.microsoft.com/office/powerpoint/2010/main" val="14149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703990" y="473816"/>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Module</a:t>
            </a:r>
          </a:p>
        </p:txBody>
      </p:sp>
      <p:sp>
        <p:nvSpPr>
          <p:cNvPr id="3" name="Subtitle 2">
            <a:extLst>
              <a:ext uri="{FF2B5EF4-FFF2-40B4-BE49-F238E27FC236}">
                <a16:creationId xmlns:a16="http://schemas.microsoft.com/office/drawing/2014/main" id="{843D55B3-D62E-479B-B20B-0CD43CBD7EE0}"/>
              </a:ext>
            </a:extLst>
          </p:cNvPr>
          <p:cNvSpPr>
            <a:spLocks noGrp="1"/>
          </p:cNvSpPr>
          <p:nvPr>
            <p:ph type="subTitle" idx="1"/>
          </p:nvPr>
        </p:nvSpPr>
        <p:spPr>
          <a:xfrm>
            <a:off x="1263445" y="1641987"/>
            <a:ext cx="10058400" cy="4861202"/>
          </a:xfrm>
        </p:spPr>
        <p:txBody>
          <a:bodyPr>
            <a:normAutofit fontScale="92500" lnSpcReduction="10000"/>
          </a:bodyPr>
          <a:lstStyle/>
          <a:p>
            <a:pPr marL="342900" lvl="0" indent="-342900" algn="l">
              <a:lnSpc>
                <a:spcPct val="106000"/>
              </a:lnSpc>
              <a:buClr>
                <a:schemeClr val="bg1"/>
              </a:buClr>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SimSun" panose="02010600030101010101" pitchFamily="2" charset="-122"/>
              </a:rPr>
              <a:t>User Authentication and Registration Module::</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1257300" indent="-342900" algn="l">
              <a:lnSpc>
                <a:spcPct val="107000"/>
              </a:lnSpc>
              <a:buClr>
                <a:schemeClr val="bg1"/>
              </a:buClr>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SimSun" panose="02010600030101010101" pitchFamily="2" charset="-122"/>
              </a:rPr>
              <a:t>Allow users to register for an account or log in using email, phone number, or social media credentials.</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1257300" indent="-342900" algn="l">
              <a:lnSpc>
                <a:spcPct val="107000"/>
              </a:lnSpc>
              <a:buClr>
                <a:schemeClr val="bg1"/>
              </a:buClr>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SimSun" panose="02010600030101010101" pitchFamily="2" charset="-122"/>
              </a:rPr>
              <a:t>Implement authentication mechanisms to ensure secure access to user accounts and personal information. </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285750" lvl="0" indent="-285750" algn="l">
              <a:lnSpc>
                <a:spcPct val="106000"/>
              </a:lnSpc>
              <a:spcAft>
                <a:spcPts val="800"/>
              </a:spcAft>
              <a:buClr>
                <a:schemeClr val="bg1"/>
              </a:buClr>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SimSun" panose="02010600030101010101" pitchFamily="2" charset="-122"/>
              </a:rPr>
              <a:t>Messaging and Communication Module:</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742950" indent="-285750" algn="l">
              <a:lnSpc>
                <a:spcPct val="107000"/>
              </a:lnSpc>
              <a:spcAft>
                <a:spcPts val="800"/>
              </a:spcAft>
              <a:buClr>
                <a:schemeClr val="bg1"/>
              </a:buClr>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SimSun" panose="02010600030101010101" pitchFamily="2" charset="-122"/>
              </a:rPr>
              <a:t>Enable direct messaging and communication between tenants and landlords for inquiries, property viewing appointments, rental negotiations, and maintenance requests.</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742950" indent="-285750" algn="l">
              <a:lnSpc>
                <a:spcPct val="107000"/>
              </a:lnSpc>
              <a:spcAft>
                <a:spcPts val="800"/>
              </a:spcAft>
              <a:buClr>
                <a:schemeClr val="bg1"/>
              </a:buClr>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SimSun" panose="02010600030101010101" pitchFamily="2" charset="-122"/>
              </a:rPr>
              <a:t>Implement real-time chat functionality with message notifications to facilitate timely responses and interactions.</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342900" lvl="0" indent="-342900" algn="l">
              <a:lnSpc>
                <a:spcPct val="107000"/>
              </a:lnSpc>
              <a:spcAft>
                <a:spcPts val="800"/>
              </a:spcAft>
              <a:buClr>
                <a:schemeClr val="bg1"/>
              </a:buClr>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SimSun" panose="02010600030101010101" pitchFamily="2" charset="-122"/>
              </a:rPr>
              <a:t>Admin Dashboard and Management Module:</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800100" indent="-342900" algn="l">
              <a:lnSpc>
                <a:spcPct val="107000"/>
              </a:lnSpc>
              <a:spcAft>
                <a:spcPts val="800"/>
              </a:spcAft>
              <a:buClr>
                <a:schemeClr val="bg1"/>
              </a:buClr>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SimSun" panose="02010600030101010101" pitchFamily="2" charset="-122"/>
              </a:rPr>
              <a:t>Provide administrators with a centralized dashboard to manage user accounts, property listings, bookings, payments, and site content.</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a:p>
            <a:pPr marL="514350" indent="-514350" algn="l">
              <a:buClr>
                <a:schemeClr val="bg1"/>
              </a:buClr>
              <a:buFont typeface="Wingdings" panose="05000000000000000000" pitchFamily="2" charset="2"/>
              <a:buChar char="Ø"/>
            </a:pPr>
            <a:endParaRPr lang="en-US" sz="2800" dirty="0"/>
          </a:p>
        </p:txBody>
      </p:sp>
    </p:spTree>
    <p:extLst>
      <p:ext uri="{BB962C8B-B14F-4D97-AF65-F5344CB8AC3E}">
        <p14:creationId xmlns:p14="http://schemas.microsoft.com/office/powerpoint/2010/main" val="694941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255639" y="5975556"/>
            <a:ext cx="11828206" cy="710380"/>
          </a:xfrm>
        </p:spPr>
        <p:txBody>
          <a:bodyPr>
            <a:normAutofit/>
          </a:bodyPr>
          <a:lstStyle/>
          <a:p>
            <a:pPr>
              <a:buClr>
                <a:schemeClr val="bg1"/>
              </a:buClr>
            </a:pPr>
            <a:r>
              <a:rPr lang="en-US" sz="2400" cap="none" dirty="0">
                <a:latin typeface="Times New Roman" panose="02020603050405020304" pitchFamily="18" charset="0"/>
                <a:ea typeface="Calibri" panose="020F0502020204030204" pitchFamily="34" charset="0"/>
              </a:rPr>
              <a:t>This page shown when a user </a:t>
            </a:r>
            <a:r>
              <a:rPr lang="en-US" dirty="0">
                <a:latin typeface="Times New Roman" panose="02020603050405020304" pitchFamily="18" charset="0"/>
                <a:ea typeface="Calibri" panose="020F0502020204030204" pitchFamily="34" charset="0"/>
              </a:rPr>
              <a:t>visit</a:t>
            </a:r>
            <a:r>
              <a:rPr lang="en-US" sz="2400" cap="none" dirty="0">
                <a:latin typeface="Times New Roman" panose="02020603050405020304" pitchFamily="18" charset="0"/>
                <a:ea typeface="Calibri" panose="020F0502020204030204" pitchFamily="34" charset="0"/>
              </a:rPr>
              <a:t>  the website. </a:t>
            </a:r>
          </a:p>
        </p:txBody>
      </p:sp>
      <p:pic>
        <p:nvPicPr>
          <p:cNvPr id="4" name="Picture 3">
            <a:extLst>
              <a:ext uri="{FF2B5EF4-FFF2-40B4-BE49-F238E27FC236}">
                <a16:creationId xmlns:a16="http://schemas.microsoft.com/office/drawing/2014/main" id="{031118F3-15C1-A58B-737F-A0746804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252"/>
            <a:ext cx="12192000" cy="5189495"/>
          </a:xfrm>
          <a:prstGeom prst="rect">
            <a:avLst/>
          </a:prstGeom>
        </p:spPr>
      </p:pic>
    </p:spTree>
    <p:extLst>
      <p:ext uri="{BB962C8B-B14F-4D97-AF65-F5344CB8AC3E}">
        <p14:creationId xmlns:p14="http://schemas.microsoft.com/office/powerpoint/2010/main" val="237032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639097" y="5653547"/>
            <a:ext cx="11012129" cy="1170039"/>
          </a:xfrm>
        </p:spPr>
        <p:txBody>
          <a:bodyPr>
            <a:normAutofit/>
          </a:bodyPr>
          <a:lstStyle/>
          <a:p>
            <a:pPr>
              <a:buClr>
                <a:schemeClr val="bg1"/>
              </a:buClr>
            </a:pPr>
            <a:r>
              <a:rPr lang="en-US" dirty="0">
                <a:latin typeface="Times New Roman" panose="02020603050405020304" pitchFamily="18" charset="0"/>
                <a:ea typeface="Calibri" panose="020F0502020204030204" pitchFamily="34" charset="0"/>
              </a:rPr>
              <a:t>This is Recommend Cars Section where cars are shown as per user’s past search.</a:t>
            </a:r>
            <a:endParaRPr lang="en-US" sz="2400" cap="none" dirty="0">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0B114E9D-99F2-468A-7E82-241FA4D87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0"/>
            <a:ext cx="12192000" cy="4866968"/>
          </a:xfrm>
          <a:prstGeom prst="rect">
            <a:avLst/>
          </a:prstGeom>
        </p:spPr>
      </p:pic>
    </p:spTree>
    <p:extLst>
      <p:ext uri="{BB962C8B-B14F-4D97-AF65-F5344CB8AC3E}">
        <p14:creationId xmlns:p14="http://schemas.microsoft.com/office/powerpoint/2010/main" val="203221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7F6-0801-FBA1-66A8-59876758429A}"/>
              </a:ext>
            </a:extLst>
          </p:cNvPr>
          <p:cNvSpPr>
            <a:spLocks noGrp="1"/>
          </p:cNvSpPr>
          <p:nvPr>
            <p:ph type="ctrTitle"/>
          </p:nvPr>
        </p:nvSpPr>
        <p:spPr>
          <a:xfrm>
            <a:off x="900635" y="-145617"/>
            <a:ext cx="10058400" cy="932196"/>
          </a:xfrm>
        </p:spPr>
        <p:txBody>
          <a:bodyPr>
            <a:normAutofit/>
          </a:bodyPr>
          <a:lstStyle/>
          <a:p>
            <a:r>
              <a:rPr lang="en-US" sz="5400"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Panel</a:t>
            </a:r>
          </a:p>
        </p:txBody>
      </p:sp>
      <p:sp>
        <p:nvSpPr>
          <p:cNvPr id="5" name="Subtitle 2">
            <a:extLst>
              <a:ext uri="{FF2B5EF4-FFF2-40B4-BE49-F238E27FC236}">
                <a16:creationId xmlns:a16="http://schemas.microsoft.com/office/drawing/2014/main" id="{5BF7E339-DD13-C282-D2B7-0BF424C5E3B5}"/>
              </a:ext>
            </a:extLst>
          </p:cNvPr>
          <p:cNvSpPr>
            <a:spLocks noGrp="1"/>
          </p:cNvSpPr>
          <p:nvPr>
            <p:ph type="subTitle" idx="1"/>
          </p:nvPr>
        </p:nvSpPr>
        <p:spPr>
          <a:xfrm>
            <a:off x="639097" y="5653547"/>
            <a:ext cx="11012129" cy="1170039"/>
          </a:xfrm>
        </p:spPr>
        <p:txBody>
          <a:bodyPr>
            <a:normAutofit/>
          </a:bodyPr>
          <a:lstStyle/>
          <a:p>
            <a:pPr>
              <a:buClr>
                <a:schemeClr val="bg1"/>
              </a:buClr>
            </a:pPr>
            <a:r>
              <a:rPr lang="en-US" dirty="0">
                <a:latin typeface="Times New Roman" panose="02020603050405020304" pitchFamily="18" charset="0"/>
                <a:ea typeface="Calibri" panose="020F0502020204030204" pitchFamily="34" charset="0"/>
              </a:rPr>
              <a:t>This is Recently Added Cars Section where cars are shown to user as admin add in database.</a:t>
            </a:r>
            <a:endParaRPr lang="en-US" sz="2400" cap="none" dirty="0">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A62CE8D8-6A49-1BE5-60FF-B9FBE1925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8" y="687427"/>
            <a:ext cx="12167225" cy="4866968"/>
          </a:xfrm>
          <a:prstGeom prst="rect">
            <a:avLst/>
          </a:prstGeom>
        </p:spPr>
      </p:pic>
    </p:spTree>
    <p:extLst>
      <p:ext uri="{BB962C8B-B14F-4D97-AF65-F5344CB8AC3E}">
        <p14:creationId xmlns:p14="http://schemas.microsoft.com/office/powerpoint/2010/main" val="737860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TotalTime>
  <Words>995</Words>
  <Application>Microsoft Office PowerPoint</Application>
  <PresentationFormat>Widescreen</PresentationFormat>
  <Paragraphs>109</Paragraphs>
  <Slides>27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__Inter_aaf875</vt:lpstr>
      <vt:lpstr>Arial</vt:lpstr>
      <vt:lpstr>Calibri</vt:lpstr>
      <vt:lpstr>Calibri Light</vt:lpstr>
      <vt:lpstr>Lucida Bright</vt:lpstr>
      <vt:lpstr>Times New Roman</vt:lpstr>
      <vt:lpstr>Wingdings</vt:lpstr>
      <vt:lpstr>Office Theme</vt:lpstr>
      <vt:lpstr>1_Office Theme</vt:lpstr>
      <vt:lpstr>INFORMATICS &amp; COMPUTATIONAL SCIENCES PROGRAMME VIGYAN BHAWAN BLOCK-A  UNIVERSITY COLLEGE OF SCIENCE MOHANLAL SUKHADIA UNIVERSITY, UDAIPUR  BACHELOR OF COMPUTER APPLICATION (A Choice Based Credit System)</vt:lpstr>
      <vt:lpstr>Objectives</vt:lpstr>
      <vt:lpstr>Introduction</vt:lpstr>
      <vt:lpstr>Hardware</vt:lpstr>
      <vt:lpstr>Software</vt:lpstr>
      <vt:lpstr>Project Module</vt:lpstr>
      <vt:lpstr>User Panel</vt:lpstr>
      <vt:lpstr>User Panel</vt:lpstr>
      <vt:lpstr>User Panel</vt:lpstr>
      <vt:lpstr>User Panel</vt:lpstr>
      <vt:lpstr>User Panel</vt:lpstr>
      <vt:lpstr>Admin Panel</vt:lpstr>
      <vt:lpstr>Admin Panel</vt:lpstr>
      <vt:lpstr>Admin Panel</vt:lpstr>
      <vt:lpstr>Admin Panel</vt:lpstr>
      <vt:lpstr>Admin Panel</vt:lpstr>
      <vt:lpstr>Admin Panel</vt:lpstr>
      <vt:lpstr>DataBase</vt:lpstr>
      <vt:lpstr>DataBase</vt:lpstr>
      <vt:lpstr>DataBase</vt:lpstr>
      <vt:lpstr>DataBase</vt:lpstr>
      <vt:lpstr>DataBase</vt:lpstr>
      <vt:lpstr>DataBase</vt:lpstr>
      <vt:lpstr>DataBase</vt:lpstr>
      <vt:lpstr>DataBase</vt:lpstr>
      <vt:lpstr>Conclusion</vt:lpstr>
      <vt:lpstr>Biblography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surendra rathore</dc:creator>
  <cp:lastModifiedBy>udawat2003@outlook.com</cp:lastModifiedBy>
  <cp:revision>12</cp:revision>
  <dcterms:created xsi:type="dcterms:W3CDTF">2024-04-22T06:17:44Z</dcterms:created>
  <dcterms:modified xsi:type="dcterms:W3CDTF">2024-05-07T06:11:53Z</dcterms:modified>
</cp:coreProperties>
</file>